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0"/>
  </p:notesMasterIdLst>
  <p:sldIdLst>
    <p:sldId id="339" r:id="rId2"/>
    <p:sldId id="1122" r:id="rId3"/>
    <p:sldId id="895" r:id="rId4"/>
    <p:sldId id="1124" r:id="rId5"/>
    <p:sldId id="1123" r:id="rId6"/>
    <p:sldId id="1002" r:id="rId7"/>
    <p:sldId id="962" r:id="rId8"/>
    <p:sldId id="1126" r:id="rId9"/>
    <p:sldId id="1125" r:id="rId10"/>
    <p:sldId id="1003" r:id="rId11"/>
    <p:sldId id="1004" r:id="rId12"/>
    <p:sldId id="1005" r:id="rId13"/>
    <p:sldId id="1147" r:id="rId14"/>
    <p:sldId id="1006" r:id="rId15"/>
    <p:sldId id="1007" r:id="rId16"/>
    <p:sldId id="1008" r:id="rId17"/>
    <p:sldId id="1009" r:id="rId18"/>
    <p:sldId id="1010" r:id="rId19"/>
    <p:sldId id="1011" r:id="rId20"/>
    <p:sldId id="1013" r:id="rId21"/>
    <p:sldId id="1014" r:id="rId22"/>
    <p:sldId id="1094" r:id="rId23"/>
    <p:sldId id="1080" r:id="rId24"/>
    <p:sldId id="1082" r:id="rId25"/>
    <p:sldId id="1086" r:id="rId26"/>
    <p:sldId id="1097" r:id="rId27"/>
    <p:sldId id="1087" r:id="rId28"/>
    <p:sldId id="1096" r:id="rId29"/>
    <p:sldId id="1098" r:id="rId30"/>
    <p:sldId id="1077" r:id="rId31"/>
    <p:sldId id="1088" r:id="rId32"/>
    <p:sldId id="1099" r:id="rId33"/>
    <p:sldId id="1089" r:id="rId34"/>
    <p:sldId id="1015" r:id="rId35"/>
    <p:sldId id="1083" r:id="rId36"/>
    <p:sldId id="1078" r:id="rId37"/>
    <p:sldId id="1100" r:id="rId38"/>
    <p:sldId id="1090" r:id="rId39"/>
    <p:sldId id="1076" r:id="rId40"/>
    <p:sldId id="1101" r:id="rId41"/>
    <p:sldId id="1019" r:id="rId42"/>
    <p:sldId id="1102" r:id="rId43"/>
    <p:sldId id="1081" r:id="rId44"/>
    <p:sldId id="1103" r:id="rId45"/>
    <p:sldId id="1091" r:id="rId46"/>
    <p:sldId id="1128" r:id="rId47"/>
    <p:sldId id="1104" r:id="rId48"/>
    <p:sldId id="1023" r:id="rId49"/>
    <p:sldId id="1093" r:id="rId50"/>
    <p:sldId id="1105" r:id="rId51"/>
    <p:sldId id="1106" r:id="rId52"/>
    <p:sldId id="1129" r:id="rId53"/>
    <p:sldId id="1107" r:id="rId54"/>
    <p:sldId id="1130" r:id="rId55"/>
    <p:sldId id="1132" r:id="rId56"/>
    <p:sldId id="1131" r:id="rId57"/>
    <p:sldId id="1110" r:id="rId58"/>
    <p:sldId id="1111" r:id="rId59"/>
    <p:sldId id="1112" r:id="rId60"/>
    <p:sldId id="1113" r:id="rId61"/>
    <p:sldId id="1028" r:id="rId62"/>
    <p:sldId id="1029" r:id="rId63"/>
    <p:sldId id="1031" r:id="rId64"/>
    <p:sldId id="1030" r:id="rId65"/>
    <p:sldId id="1032" r:id="rId66"/>
    <p:sldId id="1033" r:id="rId67"/>
    <p:sldId id="1034" r:id="rId68"/>
    <p:sldId id="1035" r:id="rId69"/>
    <p:sldId id="1133" r:id="rId70"/>
    <p:sldId id="1036" r:id="rId71"/>
    <p:sldId id="1037" r:id="rId72"/>
    <p:sldId id="1038" r:id="rId73"/>
    <p:sldId id="1040" r:id="rId74"/>
    <p:sldId id="1039" r:id="rId75"/>
    <p:sldId id="1041" r:id="rId76"/>
    <p:sldId id="1042" r:id="rId77"/>
    <p:sldId id="1117" r:id="rId78"/>
    <p:sldId id="1119" r:id="rId79"/>
    <p:sldId id="1134" r:id="rId80"/>
    <p:sldId id="1043" r:id="rId81"/>
    <p:sldId id="1115" r:id="rId82"/>
    <p:sldId id="1116" r:id="rId83"/>
    <p:sldId id="1046" r:id="rId84"/>
    <p:sldId id="1047" r:id="rId85"/>
    <p:sldId id="1044" r:id="rId86"/>
    <p:sldId id="1118" r:id="rId87"/>
    <p:sldId id="1048" r:id="rId88"/>
    <p:sldId id="1049" r:id="rId89"/>
    <p:sldId id="1050" r:id="rId90"/>
    <p:sldId id="1054" r:id="rId91"/>
    <p:sldId id="1052" r:id="rId92"/>
    <p:sldId id="1135" r:id="rId93"/>
    <p:sldId id="1055" r:id="rId94"/>
    <p:sldId id="1136" r:id="rId95"/>
    <p:sldId id="1137" r:id="rId96"/>
    <p:sldId id="1057" r:id="rId97"/>
    <p:sldId id="1059" r:id="rId98"/>
    <p:sldId id="1061" r:id="rId99"/>
    <p:sldId id="1062" r:id="rId100"/>
    <p:sldId id="1063" r:id="rId101"/>
    <p:sldId id="1138" r:id="rId102"/>
    <p:sldId id="1065" r:id="rId103"/>
    <p:sldId id="1064" r:id="rId104"/>
    <p:sldId id="1139" r:id="rId105"/>
    <p:sldId id="1066" r:id="rId106"/>
    <p:sldId id="1072" r:id="rId107"/>
    <p:sldId id="1067" r:id="rId108"/>
    <p:sldId id="1068" r:id="rId109"/>
    <p:sldId id="1069" r:id="rId110"/>
    <p:sldId id="1070" r:id="rId111"/>
    <p:sldId id="1071" r:id="rId112"/>
    <p:sldId id="1140" r:id="rId113"/>
    <p:sldId id="1141" r:id="rId114"/>
    <p:sldId id="1142" r:id="rId115"/>
    <p:sldId id="1143" r:id="rId116"/>
    <p:sldId id="1144" r:id="rId117"/>
    <p:sldId id="1145" r:id="rId118"/>
    <p:sldId id="1146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97" autoAdjust="0"/>
    <p:restoredTop sz="93780" autoAdjust="0"/>
  </p:normalViewPr>
  <p:slideViewPr>
    <p:cSldViewPr>
      <p:cViewPr varScale="1">
        <p:scale>
          <a:sx n="79" d="100"/>
          <a:sy n="79" d="100"/>
        </p:scale>
        <p:origin x="72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20-07-23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://schemas.android.com/tools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tel:010-1000-100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936104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Multiple Activities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앱이 잘 실행되는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 다음은 </a:t>
            </a:r>
            <a:r>
              <a:rPr lang="en-US" altLang="ko-KR" dirty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호출하는 </a:t>
            </a:r>
            <a:r>
              <a:rPr lang="ko-KR" altLang="en-US" dirty="0" smtClean="0">
                <a:sym typeface="Wingdings" panose="05000000000000000000" pitchFamily="2" charset="2"/>
              </a:rPr>
              <a:t>코드 다음으로 옮기십시오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다음과 같이 앱이 중지됩니다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이유는 바로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객체화되지</a:t>
            </a:r>
            <a:r>
              <a:rPr lang="ko-KR" altLang="en-US" dirty="0" smtClean="0">
                <a:sym typeface="Wingdings" panose="05000000000000000000" pitchFamily="2" charset="2"/>
              </a:rPr>
              <a:t> 않은 버튼 객체를 참조하려고 했기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이런 오류가 발생하면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안스의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창에 빨간색 오류 로그가 출력됩니다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864" y="2708920"/>
            <a:ext cx="2163595" cy="38109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88" y="3642829"/>
            <a:ext cx="8969517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확인하기 위해 액티비티에 들어있는 몇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토스트 메시지를 넣어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전체 흐름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Hu0410LifeCycle</a:t>
            </a:r>
            <a:r>
              <a:rPr lang="ko-KR" altLang="en-US" dirty="0" smtClean="0">
                <a:sym typeface="Wingdings" panose="05000000000000000000" pitchFamily="2" charset="2"/>
              </a:rPr>
              <a:t>을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열어 기존의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MainActivity"</a:t>
            </a:r>
            <a:r>
              <a:rPr lang="ko-KR" altLang="en-US" b="1" dirty="0" smtClean="0">
                <a:sym typeface="Wingdings" panose="05000000000000000000" pitchFamily="2" charset="2"/>
              </a:rPr>
              <a:t>로</a:t>
            </a:r>
            <a:r>
              <a:rPr lang="ko-KR" altLang="en-US" dirty="0" smtClean="0">
                <a:sym typeface="Wingdings" panose="05000000000000000000" pitchFamily="2" charset="2"/>
              </a:rPr>
              <a:t> 수정하고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아래에 </a:t>
            </a: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err="1" smtClean="0">
                <a:sym typeface="Wingdings" panose="05000000000000000000" pitchFamily="2" charset="2"/>
              </a:rPr>
              <a:t>JoyActivity</a:t>
            </a:r>
            <a:r>
              <a:rPr lang="ko-KR" altLang="en-US" b="1" dirty="0" smtClean="0">
                <a:sym typeface="Wingdings" panose="05000000000000000000" pitchFamily="2" charset="2"/>
              </a:rPr>
              <a:t> 시작하기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추가한다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Step 2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예전에 실습처럼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JoyActivity</a:t>
            </a:r>
            <a:r>
              <a:rPr lang="ko-KR" altLang="en-US" dirty="0" smtClean="0">
                <a:sym typeface="Wingdings" panose="05000000000000000000" pitchFamily="2" charset="2"/>
              </a:rPr>
              <a:t>를 새로 추가하고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>
                <a:sym typeface="Wingdings" panose="05000000000000000000" pitchFamily="2" charset="2"/>
              </a:rPr>
              <a:t>[</a:t>
            </a:r>
            <a:r>
              <a:rPr lang="en-US" altLang="ko-KR" b="1" dirty="0" err="1">
                <a:sym typeface="Wingdings" panose="05000000000000000000" pitchFamily="2" charset="2"/>
              </a:rPr>
              <a:t>JoyActivity</a:t>
            </a:r>
            <a:r>
              <a:rPr lang="ko-KR" altLang="en-US" b="1" dirty="0">
                <a:sym typeface="Wingdings" panose="05000000000000000000" pitchFamily="2" charset="2"/>
              </a:rPr>
              <a:t> 시작하기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JoyActivity</a:t>
            </a:r>
            <a:r>
              <a:rPr lang="ko-KR" altLang="en-US" dirty="0" smtClean="0">
                <a:sym typeface="Wingdings" panose="05000000000000000000" pitchFamily="2" charset="2"/>
              </a:rPr>
              <a:t>를 띄우도록 소스코드를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 err="1" smtClean="0">
                <a:sym typeface="Wingdings" panose="05000000000000000000" pitchFamily="2" charset="2"/>
              </a:rPr>
              <a:t>JoyActivity</a:t>
            </a:r>
            <a:r>
              <a:rPr lang="ko-KR" altLang="en-US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>
                <a:sym typeface="Wingdings" panose="05000000000000000000" pitchFamily="2" charset="2"/>
              </a:rPr>
              <a:t>[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b="1" dirty="0" smtClean="0">
                <a:sym typeface="Wingdings" panose="05000000000000000000" pitchFamily="2" charset="2"/>
              </a:rPr>
              <a:t>로 돌아가기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추가하여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버튼을 눌렀을 때 이전 화면</a:t>
            </a:r>
            <a:r>
              <a:rPr lang="en-US" altLang="ko-KR" dirty="0" smtClean="0">
                <a:sym typeface="Wingdings" panose="05000000000000000000" pitchFamily="2" charset="2"/>
              </a:rPr>
              <a:t>(MainActivity)</a:t>
            </a:r>
            <a:r>
              <a:rPr lang="ko-KR" altLang="en-US" dirty="0" smtClean="0">
                <a:sym typeface="Wingdings" panose="05000000000000000000" pitchFamily="2" charset="2"/>
              </a:rPr>
              <a:t>으로 돌아가게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>
                <a:sym typeface="Wingdings" panose="05000000000000000000" pitchFamily="2" charset="2"/>
              </a:rPr>
              <a:t>Step 1: </a:t>
            </a:r>
            <a:r>
              <a:rPr lang="ko-KR" altLang="en-US" dirty="0">
                <a:sym typeface="Wingdings" panose="05000000000000000000" pitchFamily="2" charset="2"/>
              </a:rPr>
              <a:t>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Hu0410LifeCycle</a:t>
            </a:r>
            <a:r>
              <a:rPr lang="ko-KR" altLang="en-US" dirty="0">
                <a:sym typeface="Wingdings" panose="05000000000000000000" pitchFamily="2" charset="2"/>
              </a:rPr>
              <a:t>을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>
                <a:sym typeface="Wingdings" panose="05000000000000000000" pitchFamily="2" charset="2"/>
              </a:rPr>
              <a:t>을 열어 기존의 </a:t>
            </a:r>
            <a:r>
              <a:rPr lang="ko-KR" altLang="en-US" dirty="0" err="1">
                <a:sym typeface="Wingdings" panose="05000000000000000000" pitchFamily="2" charset="2"/>
              </a:rPr>
              <a:t>텍스트뷰를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en-US" altLang="ko-KR" b="1" dirty="0">
                <a:sym typeface="Wingdings" panose="05000000000000000000" pitchFamily="2" charset="2"/>
              </a:rPr>
              <a:t>MainActivity"</a:t>
            </a:r>
            <a:r>
              <a:rPr lang="ko-KR" altLang="en-US" b="1" dirty="0">
                <a:sym typeface="Wingdings" panose="05000000000000000000" pitchFamily="2" charset="2"/>
              </a:rPr>
              <a:t>로</a:t>
            </a:r>
            <a:r>
              <a:rPr lang="ko-KR" altLang="en-US" dirty="0">
                <a:sym typeface="Wingdings" panose="05000000000000000000" pitchFamily="2" charset="2"/>
              </a:rPr>
              <a:t> 수정하고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아래에 </a:t>
            </a:r>
            <a:r>
              <a:rPr lang="en-US" altLang="ko-KR" b="1" dirty="0">
                <a:sym typeface="Wingdings" panose="05000000000000000000" pitchFamily="2" charset="2"/>
              </a:rPr>
              <a:t>[</a:t>
            </a:r>
            <a:r>
              <a:rPr lang="en-US" altLang="ko-KR" b="1" dirty="0" err="1">
                <a:sym typeface="Wingdings" panose="05000000000000000000" pitchFamily="2" charset="2"/>
              </a:rPr>
              <a:t>JoyActivity</a:t>
            </a:r>
            <a:r>
              <a:rPr lang="ko-KR" altLang="en-US" b="1" dirty="0">
                <a:sym typeface="Wingdings" panose="05000000000000000000" pitchFamily="2" charset="2"/>
              </a:rPr>
              <a:t> 시작하기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버튼을 추가한다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MayActivity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dirty="0" err="1" smtClean="0">
                <a:sym typeface="Wingdings" panose="05000000000000000000" pitchFamily="2" charset="2"/>
              </a:rPr>
              <a:t>JoyActivity</a:t>
            </a:r>
            <a:r>
              <a:rPr lang="ko-KR" altLang="en-US" dirty="0" smtClean="0">
                <a:sym typeface="Wingdings" panose="05000000000000000000" pitchFamily="2" charset="2"/>
              </a:rPr>
              <a:t> 시작하기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눌렀을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JoyActivity</a:t>
            </a:r>
            <a:r>
              <a:rPr lang="ko-KR" altLang="en-US" dirty="0" smtClean="0">
                <a:sym typeface="Wingdings" panose="05000000000000000000" pitchFamily="2" charset="2"/>
              </a:rPr>
              <a:t>를 띄우면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는 스택에 들어가므로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수명주기의</a:t>
            </a:r>
            <a:r>
              <a:rPr lang="ko-KR" altLang="en-US" dirty="0" smtClean="0">
                <a:sym typeface="Wingdings" panose="05000000000000000000" pitchFamily="2" charset="2"/>
              </a:rPr>
              <a:t> 상태 변화가 일어납니다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상태 변화를 확인하기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몇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재정의합니다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마우스 커서를 둔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[Generate  Override Methods … ] </a:t>
            </a:r>
            <a:r>
              <a:rPr lang="ko-KR" altLang="en-US" dirty="0" smtClean="0">
                <a:sym typeface="Wingdings" panose="05000000000000000000" pitchFamily="2" charset="2"/>
              </a:rPr>
              <a:t>메뉴를 누르면 나오는 부모 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</a:t>
            </a:r>
            <a:r>
              <a:rPr lang="ko-KR" altLang="en-US" dirty="0" smtClean="0">
                <a:sym typeface="Wingdings" panose="05000000000000000000" pitchFamily="2" charset="2"/>
              </a:rPr>
              <a:t> 중에서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메소드들을</a:t>
            </a:r>
            <a:r>
              <a:rPr lang="ko-KR" altLang="en-US" dirty="0" smtClean="0">
                <a:sym typeface="Wingdings" panose="05000000000000000000" pitchFamily="2" charset="2"/>
              </a:rPr>
              <a:t> 선택할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[ctrl]</a:t>
            </a:r>
            <a:r>
              <a:rPr lang="ko-KR" altLang="en-US" dirty="0" smtClean="0">
                <a:sym typeface="Wingdings" panose="05000000000000000000" pitchFamily="2" charset="2"/>
              </a:rPr>
              <a:t>을 눌러서 여러 개를 한꺼번에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onStart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onStop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onDestory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 </a:t>
            </a:r>
            <a:r>
              <a:rPr lang="en-US" altLang="ko-KR" dirty="0" smtClean="0">
                <a:sym typeface="Wingdings" panose="05000000000000000000" pitchFamily="2" charset="2"/>
              </a:rPr>
              <a:t>OK 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선택한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코드가 자동으로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메소드들이</a:t>
            </a:r>
            <a:r>
              <a:rPr lang="ko-KR" altLang="en-US" dirty="0" smtClean="0">
                <a:sym typeface="Wingdings" panose="05000000000000000000" pitchFamily="2" charset="2"/>
              </a:rPr>
              <a:t> 이제 액티비티의 상태에 따라 호출이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호출 여부를 알 수 있도록 토스트 메시지를 각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576764"/>
            <a:ext cx="607027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MenuActivity.class);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("onCreate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00849" y="5733465"/>
            <a:ext cx="4309068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Toast()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메시지가 연속적으로 나올 경우 앞의 메시지가 보이지 않습니다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그래서</a:t>
            </a:r>
            <a:r>
              <a:rPr lang="en-US" altLang="ko-KR" sz="1400" dirty="0" smtClean="0">
                <a:sym typeface="Wingdings" panose="05000000000000000000" pitchFamily="2" charset="2"/>
              </a:rPr>
              <a:t>, 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볼 수 있도록 동시에 출력합니다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353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super.onStart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OnStart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호출됨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같은 방법으로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onStop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onDestory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onPause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onResume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smtClean="0">
                <a:latin typeface="Consolas" panose="020B0609020204030204" pitchFamily="49" charset="0"/>
              </a:rPr>
              <a:t>을 </a:t>
            </a:r>
            <a:r>
              <a:rPr lang="ko-KR" altLang="en-US" sz="1600" dirty="0">
                <a:latin typeface="Consolas" panose="020B0609020204030204" pitchFamily="49" charset="0"/>
              </a:rPr>
              <a:t>여기에 </a:t>
            </a:r>
            <a:r>
              <a:rPr lang="ko-KR" altLang="en-US" sz="1600" dirty="0" smtClean="0">
                <a:latin typeface="Consolas" panose="020B0609020204030204" pitchFamily="49" charset="0"/>
              </a:rPr>
              <a:t>추가하십시오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println</a:t>
            </a:r>
            <a:r>
              <a:rPr lang="en-US" altLang="ko-KR" sz="1600" dirty="0">
                <a:latin typeface="Consolas" panose="020B0609020204030204" pitchFamily="49" charset="0"/>
              </a:rPr>
              <a:t>(String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Toast.makeText</a:t>
            </a:r>
            <a:r>
              <a:rPr lang="en-US" altLang="ko-KR" sz="1600" dirty="0">
                <a:latin typeface="Consolas" panose="020B0609020204030204" pitchFamily="49" charset="0"/>
              </a:rPr>
              <a:t>(this,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Toast.LENGTH_LONG</a:t>
            </a:r>
            <a:r>
              <a:rPr lang="en-US" altLang="ko-KR" sz="1600" dirty="0">
                <a:latin typeface="Consolas" panose="020B0609020204030204" pitchFamily="49" charset="0"/>
              </a:rPr>
              <a:t>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("Main",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17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Step 2: </a:t>
            </a:r>
            <a:r>
              <a:rPr lang="ko-KR" altLang="en-US" dirty="0">
                <a:sym typeface="Wingdings" panose="05000000000000000000" pitchFamily="2" charset="2"/>
              </a:rPr>
              <a:t>예전에 실습처럼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ym typeface="Wingdings" panose="05000000000000000000" pitchFamily="2" charset="2"/>
              </a:rPr>
              <a:t>JoyActivity</a:t>
            </a:r>
            <a:r>
              <a:rPr lang="ko-KR" altLang="en-US" dirty="0">
                <a:sym typeface="Wingdings" panose="05000000000000000000" pitchFamily="2" charset="2"/>
              </a:rPr>
              <a:t>를 새로 추가하고</a:t>
            </a:r>
            <a:r>
              <a:rPr lang="en-US" altLang="ko-KR" dirty="0">
                <a:sym typeface="Wingdings" panose="05000000000000000000" pitchFamily="2" charset="2"/>
              </a:rPr>
              <a:t>, MainActivity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b="1" dirty="0">
                <a:sym typeface="Wingdings" panose="05000000000000000000" pitchFamily="2" charset="2"/>
              </a:rPr>
              <a:t>[</a:t>
            </a:r>
            <a:r>
              <a:rPr lang="en-US" altLang="ko-KR" b="1" dirty="0" err="1">
                <a:sym typeface="Wingdings" panose="05000000000000000000" pitchFamily="2" charset="2"/>
              </a:rPr>
              <a:t>JoyActivity</a:t>
            </a:r>
            <a:r>
              <a:rPr lang="ko-KR" altLang="en-US" b="1" dirty="0">
                <a:sym typeface="Wingdings" panose="05000000000000000000" pitchFamily="2" charset="2"/>
              </a:rPr>
              <a:t> 시작하기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버튼을 눌렀을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JoyActivity</a:t>
            </a:r>
            <a:r>
              <a:rPr lang="ko-KR" altLang="en-US" dirty="0">
                <a:sym typeface="Wingdings" panose="05000000000000000000" pitchFamily="2" charset="2"/>
              </a:rPr>
              <a:t>를 띄우도록 소스코드를 수정합니다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err="1">
                <a:sym typeface="Wingdings" panose="05000000000000000000" pitchFamily="2" charset="2"/>
              </a:rPr>
              <a:t>JoyActivity</a:t>
            </a:r>
            <a:r>
              <a:rPr lang="ko-KR" altLang="en-US" dirty="0">
                <a:sym typeface="Wingdings" panose="05000000000000000000" pitchFamily="2" charset="2"/>
              </a:rPr>
              <a:t>에는 </a:t>
            </a:r>
            <a:r>
              <a:rPr lang="en-US" altLang="ko-KR" b="1" dirty="0">
                <a:sym typeface="Wingdings" panose="05000000000000000000" pitchFamily="2" charset="2"/>
              </a:rPr>
              <a:t>[MainActivity</a:t>
            </a:r>
            <a:r>
              <a:rPr lang="ko-KR" altLang="en-US" b="1" dirty="0">
                <a:sym typeface="Wingdings" panose="05000000000000000000" pitchFamily="2" charset="2"/>
              </a:rPr>
              <a:t>로 돌아가기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버튼을 추가하여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버튼을 눌렀을 때 이전 화면</a:t>
            </a:r>
            <a:r>
              <a:rPr lang="en-US" altLang="ko-KR" dirty="0">
                <a:sym typeface="Wingdings" panose="05000000000000000000" pitchFamily="2" charset="2"/>
              </a:rPr>
              <a:t>(MainActivity)</a:t>
            </a:r>
            <a:r>
              <a:rPr lang="ko-KR" altLang="en-US" dirty="0">
                <a:sym typeface="Wingdings" panose="05000000000000000000" pitchFamily="2" charset="2"/>
              </a:rPr>
              <a:t>으로 돌아가게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app </a:t>
            </a:r>
            <a:r>
              <a:rPr lang="ko-KR" altLang="en-US" dirty="0" smtClean="0">
                <a:sym typeface="Wingdings" panose="05000000000000000000" pitchFamily="2" charset="2"/>
              </a:rPr>
              <a:t>폴더 위에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activity  empty activity </a:t>
            </a:r>
            <a:r>
              <a:rPr lang="ko-KR" altLang="en-US" dirty="0" smtClean="0">
                <a:sym typeface="Wingdings" panose="05000000000000000000" pitchFamily="2" charset="2"/>
              </a:rPr>
              <a:t>를 시작하여</a:t>
            </a:r>
            <a:r>
              <a:rPr lang="en-US" altLang="ko-KR" dirty="0" smtClean="0">
                <a:sym typeface="Wingdings" panose="05000000000000000000" pitchFamily="2" charset="2"/>
              </a:rPr>
              <a:t>, Activity Name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err="1" smtClean="0">
                <a:sym typeface="Wingdings" panose="05000000000000000000" pitchFamily="2" charset="2"/>
              </a:rPr>
              <a:t>JoyActivity</a:t>
            </a:r>
            <a:r>
              <a:rPr lang="en-US" altLang="ko-KR" dirty="0" smtClean="0">
                <a:sym typeface="Wingdings" panose="05000000000000000000" pitchFamily="2" charset="2"/>
              </a:rPr>
              <a:t>, Layout Name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err="1" smtClean="0">
                <a:sym typeface="Wingdings" panose="05000000000000000000" pitchFamily="2" charset="2"/>
              </a:rPr>
              <a:t>activity_joy</a:t>
            </a:r>
            <a:r>
              <a:rPr lang="ko-KR" altLang="en-US" dirty="0" smtClean="0">
                <a:sym typeface="Wingdings" panose="05000000000000000000" pitchFamily="2" charset="2"/>
              </a:rPr>
              <a:t>로 설정된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activity_joy.xml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레이아웃의 중앙에  </a:t>
            </a:r>
            <a:r>
              <a:rPr lang="en-US" altLang="ko-KR" dirty="0" smtClean="0">
                <a:sym typeface="Wingdings" panose="05000000000000000000" pitchFamily="2" charset="2"/>
              </a:rPr>
              <a:t>[MainActivity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(id=button)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7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JoyActivity.java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JoyActivity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setContentView(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R.layout.activity_joy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82745" y="2348880"/>
            <a:ext cx="302433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자동으로 부여 되는 </a:t>
            </a:r>
            <a:r>
              <a:rPr lang="en-US" altLang="ko-KR" sz="1400" dirty="0" smtClean="0">
                <a:sym typeface="Wingdings" panose="05000000000000000000" pitchFamily="2" charset="2"/>
              </a:rPr>
              <a:t>button id </a:t>
            </a:r>
            <a:r>
              <a:rPr lang="ko-KR" altLang="en-US" sz="1400" dirty="0" smtClean="0">
                <a:sym typeface="Wingdings" panose="05000000000000000000" pitchFamily="2" charset="2"/>
              </a:rPr>
              <a:t>와 일치하는지 확인하십시오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663952" y="2610490"/>
            <a:ext cx="1118793" cy="38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실행해서 화면 전환과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메시지를 확인합니다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0" y="2496633"/>
            <a:ext cx="2005891" cy="34835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2491702"/>
            <a:ext cx="1979145" cy="34568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43" y="2491702"/>
            <a:ext cx="1992518" cy="34434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585" y="4370838"/>
            <a:ext cx="5578323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 실습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앱을 실행할 때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창을 보면 너무 많은 메시지가 출력되어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출력한 메시지를 찾을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그러한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코딩할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Log.d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의 첫번째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파라마터로</a:t>
            </a:r>
            <a:r>
              <a:rPr lang="ko-KR" altLang="en-US" dirty="0" smtClean="0">
                <a:sym typeface="Wingdings" panose="05000000000000000000" pitchFamily="2" charset="2"/>
              </a:rPr>
              <a:t> 입력한 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Hustart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 smtClean="0">
                <a:sym typeface="Wingdings" panose="05000000000000000000" pitchFamily="2" charset="2"/>
              </a:rPr>
              <a:t>로 검색할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오른쪽 끝에 </a:t>
            </a:r>
            <a:r>
              <a:rPr lang="ko-KR" altLang="en-US" dirty="0" err="1" smtClean="0">
                <a:sym typeface="Wingdings" panose="05000000000000000000" pitchFamily="2" charset="2"/>
              </a:rPr>
              <a:t>콤보박스를</a:t>
            </a:r>
            <a:r>
              <a:rPr lang="ko-KR" altLang="en-US" dirty="0" smtClean="0">
                <a:sym typeface="Wingdings" panose="05000000000000000000" pitchFamily="2" charset="2"/>
              </a:rPr>
              <a:t> 눌러보면 </a:t>
            </a:r>
            <a:r>
              <a:rPr lang="en-US" altLang="ko-KR" b="1" dirty="0" smtClean="0">
                <a:sym typeface="Wingdings" panose="05000000000000000000" pitchFamily="2" charset="2"/>
              </a:rPr>
              <a:t>Edit Filter Configuration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안에 </a:t>
            </a:r>
            <a:r>
              <a:rPr lang="en-US" altLang="ko-KR" dirty="0" smtClean="0">
                <a:sym typeface="Wingdings" panose="05000000000000000000" pitchFamily="2" charset="2"/>
              </a:rPr>
              <a:t>log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en-US" altLang="ko-KR" dirty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</a:t>
            </a:r>
            <a:r>
              <a:rPr lang="en-US" altLang="ko-KR" dirty="0" smtClean="0">
                <a:sym typeface="Wingdings" panose="05000000000000000000" pitchFamily="2" charset="2"/>
              </a:rPr>
              <a:t>logcat </a:t>
            </a:r>
            <a:r>
              <a:rPr lang="ko-KR" altLang="en-US" dirty="0" smtClean="0">
                <a:sym typeface="Wingdings" panose="05000000000000000000" pitchFamily="2" charset="2"/>
              </a:rPr>
              <a:t>창의 검색에 </a:t>
            </a:r>
            <a:r>
              <a:rPr lang="en-US" altLang="ko-KR" dirty="0" err="1" smtClean="0">
                <a:sym typeface="Wingdings" panose="05000000000000000000" pitchFamily="2" charset="2"/>
              </a:rPr>
              <a:t>Hustar</a:t>
            </a:r>
            <a:r>
              <a:rPr lang="ko-KR" altLang="en-US" dirty="0" smtClean="0">
                <a:sym typeface="Wingdings" panose="05000000000000000000" pitchFamily="2" charset="2"/>
              </a:rPr>
              <a:t>를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 진행 순서가 </a:t>
            </a:r>
            <a:r>
              <a:rPr lang="en-US" altLang="ko-KR" dirty="0" err="1" smtClean="0">
                <a:sym typeface="Wingdings" panose="05000000000000000000" pitchFamily="2" charset="2"/>
              </a:rPr>
              <a:t>onCreateonStartonResumeonPauseonStoponDestroy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인 것을 알게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3701528"/>
            <a:ext cx="3698684" cy="2779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4297574"/>
            <a:ext cx="7549427" cy="218323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1624" y="4145345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1074401" y="4194136"/>
            <a:ext cx="371082" cy="356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6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이해하기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 안에서 간단한 데이터를 저장하고 복원할 때</a:t>
            </a:r>
            <a:r>
              <a:rPr lang="en-US" altLang="ko-KR" dirty="0" smtClean="0">
                <a:sym typeface="Wingdings" panose="05000000000000000000" pitchFamily="2" charset="2"/>
              </a:rPr>
              <a:t>, 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개발자 입장에서는 그러한 정보를 저장할 파일을 만들고 관리할 필요가 없는 편리함이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</a:t>
            </a:r>
            <a:r>
              <a:rPr lang="en-US" altLang="ko-KR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에서 복원합니다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사용자가 이전에 앱을 사용할 때 입력해 두었던 </a:t>
            </a:r>
            <a:r>
              <a:rPr lang="en-US" altLang="ko-KR" dirty="0" smtClean="0">
                <a:sym typeface="Wingdings" panose="05000000000000000000" pitchFamily="2" charset="2"/>
              </a:rPr>
              <a:t>login name </a:t>
            </a:r>
            <a:r>
              <a:rPr lang="ko-KR" altLang="en-US" dirty="0" smtClean="0">
                <a:sym typeface="Wingdings" panose="05000000000000000000" pitchFamily="2" charset="2"/>
              </a:rPr>
              <a:t>같은 값을 복원해주는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Hu043ActivityOne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폴더를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Hu0411ActivityPref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폴더를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똑같이 유지할 수 있으므로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단지 </a:t>
            </a:r>
            <a:r>
              <a:rPr lang="en-US" altLang="ko-KR" dirty="0" smtClean="0">
                <a:sym typeface="Wingdings" panose="05000000000000000000" pitchFamily="2" charset="2"/>
              </a:rPr>
              <a:t>strings.xml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sym typeface="Wingdings" panose="05000000000000000000" pitchFamily="2" charset="2"/>
              </a:rPr>
              <a:t>settings.gradle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프로젝트 이름만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사용자가 입력하는 </a:t>
            </a:r>
            <a:r>
              <a:rPr lang="en-US" altLang="ko-KR" dirty="0" smtClean="0">
                <a:sym typeface="Wingdings" panose="05000000000000000000" pitchFamily="2" charset="2"/>
              </a:rPr>
              <a:t>EditText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입력상자의</a:t>
            </a:r>
            <a:r>
              <a:rPr lang="ko-KR" altLang="en-US" dirty="0" smtClean="0">
                <a:sym typeface="Wingdings" panose="05000000000000000000" pitchFamily="2" charset="2"/>
              </a:rPr>
              <a:t> 내용을 저장하고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복원합니다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ActivityOne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변수가 </a:t>
            </a:r>
            <a:r>
              <a:rPr lang="en-US" altLang="ko-KR" dirty="0" smtClean="0">
                <a:sym typeface="Wingdings" panose="05000000000000000000" pitchFamily="2" charset="2"/>
              </a:rPr>
              <a:t>final</a:t>
            </a:r>
            <a:r>
              <a:rPr lang="ko-KR" altLang="en-US" dirty="0" smtClean="0">
                <a:sym typeface="Wingdings" panose="05000000000000000000" pitchFamily="2" charset="2"/>
              </a:rPr>
              <a:t>로 정의되어 있으나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이제는 클래스 변수가 되어야 하므로</a:t>
            </a:r>
            <a:r>
              <a:rPr lang="en-US" altLang="ko-KR" dirty="0" smtClean="0">
                <a:sym typeface="Wingdings" panose="05000000000000000000" pitchFamily="2" charset="2"/>
              </a:rPr>
              <a:t>, final </a:t>
            </a:r>
            <a:r>
              <a:rPr lang="ko-KR" altLang="en-US" dirty="0" smtClean="0">
                <a:sym typeface="Wingdings" panose="05000000000000000000" pitchFamily="2" charset="2"/>
              </a:rPr>
              <a:t>및 </a:t>
            </a:r>
            <a:r>
              <a:rPr lang="en-US" altLang="ko-KR" dirty="0" smtClean="0">
                <a:sym typeface="Wingdings" panose="05000000000000000000" pitchFamily="2" charset="2"/>
              </a:rPr>
              <a:t>local </a:t>
            </a:r>
            <a:r>
              <a:rPr lang="ko-KR" altLang="en-US" dirty="0" smtClean="0">
                <a:sym typeface="Wingdings" panose="05000000000000000000" pitchFamily="2" charset="2"/>
              </a:rPr>
              <a:t>변수로 정의하지 말고</a:t>
            </a:r>
            <a:r>
              <a:rPr lang="en-US" altLang="ko-KR" dirty="0" smtClean="0">
                <a:sym typeface="Wingdings" panose="05000000000000000000" pitchFamily="2" charset="2"/>
              </a:rPr>
              <a:t>, class MainActivity </a:t>
            </a:r>
            <a:r>
              <a:rPr lang="ko-KR" altLang="en-US" dirty="0" smtClean="0">
                <a:sym typeface="Wingdings" panose="05000000000000000000" pitchFamily="2" charset="2"/>
              </a:rPr>
              <a:t>정의 바로 안에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4703982"/>
            <a:ext cx="964907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final static String PREF_KEY = "greet";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EditText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editText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 . .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068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코드를 수정하여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greetings </a:t>
            </a:r>
            <a:r>
              <a:rPr lang="ko-KR" altLang="en-US" dirty="0" smtClean="0">
                <a:sym typeface="Wingdings" panose="05000000000000000000" pitchFamily="2" charset="2"/>
              </a:rPr>
              <a:t>참조를 구하고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속성의 값을 </a:t>
            </a:r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클래스를 이용하여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onPause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b="1" dirty="0" smtClean="0">
                <a:sym typeface="Wingdings" panose="05000000000000000000" pitchFamily="2" charset="2"/>
              </a:rPr>
              <a:t>안에서 저장하고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onResume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b="1" dirty="0" smtClean="0">
                <a:sym typeface="Wingdings" panose="05000000000000000000" pitchFamily="2" charset="2"/>
              </a:rPr>
              <a:t>에서 복원하도록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PREF_KEY = "greet"</a:t>
            </a:r>
            <a:r>
              <a:rPr lang="ko-KR" altLang="en-US" dirty="0" smtClean="0">
                <a:sym typeface="Wingdings" panose="05000000000000000000" pitchFamily="2" charset="2"/>
              </a:rPr>
              <a:t>를 정의하여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287" y="2357476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final </a:t>
            </a:r>
            <a:r>
              <a:rPr lang="en-US" altLang="ko-KR" sz="1600" dirty="0">
                <a:latin typeface="Consolas" panose="020B0609020204030204" pitchFamily="49" charset="0"/>
              </a:rPr>
              <a:t>static String PREF_KEY = "greet</a:t>
            </a:r>
            <a:r>
              <a:rPr lang="en-US" altLang="ko-KR" sz="1600" dirty="0" smtClean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editText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editText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().toString().trim();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msg.length</a:t>
            </a:r>
            <a:r>
              <a:rPr lang="en-US" altLang="ko-KR" sz="1600" dirty="0">
                <a:latin typeface="Consolas" panose="020B0609020204030204" pitchFamily="49" charset="0"/>
              </a:rPr>
              <a:t>() &gt; 0)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SharedPreferences.Editor</a:t>
            </a:r>
            <a:r>
              <a:rPr lang="en-US" altLang="ko-KR" sz="1600" dirty="0">
                <a:latin typeface="Consolas" panose="020B0609020204030204" pitchFamily="49" charset="0"/>
              </a:rPr>
              <a:t> editor = </a:t>
            </a:r>
            <a:r>
              <a:rPr lang="en-US" altLang="ko-KR" sz="1600" dirty="0" err="1">
                <a:latin typeface="Consolas" panose="020B0609020204030204" pitchFamily="49" charset="0"/>
              </a:rPr>
              <a:t>pref.edit</a:t>
            </a:r>
            <a:r>
              <a:rPr lang="en-US" altLang="ko-KR" sz="1600" dirty="0">
                <a:latin typeface="Consolas" panose="020B0609020204030204" pitchFamily="49" charset="0"/>
              </a:rPr>
              <a:t>().clear();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editor.putString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latin typeface="Consolas" panose="020B0609020204030204" pitchFamily="49" charset="0"/>
              </a:rPr>
              <a:t>PREF_KEY</a:t>
            </a:r>
            <a:r>
              <a:rPr lang="en-US" altLang="ko-KR" sz="1600" dirty="0" smtClean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editor.commit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saveState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="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//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</a:t>
            </a:r>
            <a:r>
              <a:rPr lang="ko-KR" altLang="en-US" sz="1600" dirty="0" err="1" smtClean="0">
                <a:latin typeface="Consolas" panose="020B0609020204030204" pitchFamily="49" charset="0"/>
              </a:rPr>
              <a:t>메소드도</a:t>
            </a:r>
            <a:r>
              <a:rPr lang="ko-KR" altLang="en-US" sz="1600" dirty="0" smtClean="0">
                <a:latin typeface="Consolas" panose="020B0609020204030204" pitchFamily="49" charset="0"/>
              </a:rPr>
              <a:t> 여기에 코딩합니다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58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 계속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지금까지 우리는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ko-KR" altLang="en-US" dirty="0">
                <a:sym typeface="Wingdings" panose="05000000000000000000" pitchFamily="2" charset="2"/>
              </a:rPr>
              <a:t>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기능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사용했는데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화면에 나타낼 뷰를 지정하는 역할</a:t>
            </a:r>
            <a:r>
              <a:rPr lang="ko-KR" altLang="en-US" dirty="0" smtClean="0">
                <a:sym typeface="Wingdings" panose="05000000000000000000" pitchFamily="2" charset="2"/>
              </a:rPr>
              <a:t>도 수행할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smtClean="0">
                <a:sym typeface="Wingdings" panose="05000000000000000000" pitchFamily="2" charset="2"/>
              </a:rPr>
              <a:t>는 화면 전체를 설정하는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반면에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부분 화면을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객체화하려면</a:t>
            </a:r>
            <a:r>
              <a:rPr lang="ko-KR" altLang="en-US" dirty="0" smtClean="0">
                <a:sym typeface="Wingdings" panose="05000000000000000000" pitchFamily="2" charset="2"/>
              </a:rPr>
              <a:t> 인플레이터를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안드로이드는 시스템서비스로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클래스를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이것을 이용하려면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참조해서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9416" y="2060848"/>
            <a:ext cx="1086179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public void setContentView(int </a:t>
            </a:r>
            <a:r>
              <a:rPr lang="en-US" altLang="ko-KR" dirty="0" err="1" smtClean="0">
                <a:latin typeface="Consolas" panose="020B0609020204030204" pitchFamily="49" charset="0"/>
              </a:rPr>
              <a:t>layoutResID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public void </a:t>
            </a:r>
            <a:r>
              <a:rPr lang="en-US" altLang="ko-KR" dirty="0" smtClean="0">
                <a:latin typeface="Consolas" panose="020B0609020204030204" pitchFamily="49" charset="0"/>
              </a:rPr>
              <a:t>setContentView(View view[, </a:t>
            </a:r>
            <a:r>
              <a:rPr lang="en-US" altLang="ko-KR" dirty="0" err="1" smtClean="0">
                <a:latin typeface="Consolas" panose="020B0609020204030204" pitchFamily="49" charset="0"/>
              </a:rPr>
              <a:t>ViewGroup.LayoutParams.params</a:t>
            </a:r>
            <a:r>
              <a:rPr lang="en-US" altLang="ko-KR" dirty="0" smtClean="0">
                <a:latin typeface="Consolas" panose="020B0609020204030204" pitchFamily="49" charset="0"/>
              </a:rPr>
              <a:t>])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16" y="4613066"/>
            <a:ext cx="108621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LayoutInflater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latin typeface="Consolas" panose="020B0609020204030204" pitchFamily="49" charset="0"/>
              </a:rPr>
              <a:t>inflater</a:t>
            </a:r>
            <a:r>
              <a:rPr lang="en-US" altLang="ko-KR" dirty="0" smtClean="0">
                <a:latin typeface="Consolas" panose="020B0609020204030204" pitchFamily="49" charset="0"/>
              </a:rPr>
              <a:t> = getSystemService(</a:t>
            </a:r>
            <a:r>
              <a:rPr lang="en-US" altLang="ko-KR" dirty="0" err="1" smtClean="0">
                <a:latin typeface="Consolas" panose="020B0609020204030204" pitchFamily="49" charset="0"/>
              </a:rPr>
              <a:t>Context.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LAYOUT_INFLATOR_SERVICE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384" y="1292914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protected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"&gt;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SharedPreferences </a:t>
            </a:r>
            <a:r>
              <a:rPr lang="en-US" altLang="ko-KR" sz="1600" dirty="0" err="1">
                <a:latin typeface="Consolas" panose="020B0609020204030204" pitchFamily="49" charset="0"/>
              </a:rPr>
              <a:t>pref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getSharedPreferences</a:t>
            </a:r>
            <a:r>
              <a:rPr lang="en-US" altLang="ko-KR" sz="1600" dirty="0">
                <a:latin typeface="Consolas" panose="020B0609020204030204" pitchFamily="49" charset="0"/>
              </a:rPr>
              <a:t>(PREF_KEY , </a:t>
            </a:r>
            <a:r>
              <a:rPr lang="en-US" altLang="ko-KR" sz="1600" dirty="0" err="1">
                <a:latin typeface="Consolas" panose="020B0609020204030204" pitchFamily="49" charset="0"/>
              </a:rPr>
              <a:t>Activity.MODE_PRIVATE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pref.contains</a:t>
            </a:r>
            <a:r>
              <a:rPr lang="en-US" altLang="ko-KR" sz="1600" dirty="0">
                <a:latin typeface="Consolas" panose="020B0609020204030204" pitchFamily="49" charset="0"/>
              </a:rPr>
              <a:t>("greet"))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String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pref.getString</a:t>
            </a:r>
            <a:r>
              <a:rPr lang="en-US" altLang="ko-KR" sz="1600" dirty="0">
                <a:latin typeface="Consolas" panose="020B0609020204030204" pitchFamily="49" charset="0"/>
              </a:rPr>
              <a:t>(PREF_KEY, "");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editText.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setText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:" + </a:t>
            </a:r>
            <a:r>
              <a:rPr lang="en-US" altLang="ko-KR" sz="1600" dirty="0" err="1">
                <a:latin typeface="Consolas" panose="020B0609020204030204" pitchFamily="49" charset="0"/>
              </a:rPr>
              <a:t>msg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</a:rPr>
              <a:t>Hustar</a:t>
            </a:r>
            <a:r>
              <a:rPr lang="en-US" altLang="ko-KR" sz="1600" dirty="0">
                <a:latin typeface="Consolas" panose="020B0609020204030204" pitchFamily="49" charset="0"/>
              </a:rPr>
              <a:t>", "&lt;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onResume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super.onResume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</a:t>
            </a:r>
            <a:r>
              <a:rPr lang="en-US" altLang="ko-KR" sz="1600" dirty="0" err="1">
                <a:latin typeface="Consolas" panose="020B0609020204030204" pitchFamily="49" charset="0"/>
              </a:rPr>
              <a:t>restoreState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057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SharedPreferences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두 함수를 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Activity </a:t>
            </a:r>
            <a:r>
              <a:rPr lang="ko-KR" altLang="en-US" dirty="0" smtClean="0">
                <a:sym typeface="Wingdings" panose="05000000000000000000" pitchFamily="2" charset="2"/>
              </a:rPr>
              <a:t>간에 저장하는 것이 아니라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끝내고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앱을 다시 시작할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지난 앱의 </a:t>
            </a:r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sym typeface="Wingdings" panose="05000000000000000000" pitchFamily="2" charset="2"/>
              </a:rPr>
              <a:t>에 있었던 메시지를 복원하여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97" y="2149066"/>
            <a:ext cx="2293819" cy="39627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160496"/>
            <a:ext cx="2309060" cy="39398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236" y="2160496"/>
            <a:ext cx="2255715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Joy04DMActivity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연습문제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사용자가 </a:t>
            </a:r>
            <a:r>
              <a:rPr lang="en-US" altLang="ko-KR" dirty="0">
                <a:sym typeface="Wingdings" panose="05000000000000000000" pitchFamily="2" charset="2"/>
              </a:rPr>
              <a:t>Send </a:t>
            </a:r>
            <a:r>
              <a:rPr lang="ko-KR" altLang="en-US" dirty="0">
                <a:sym typeface="Wingdings" panose="05000000000000000000" pitchFamily="2" charset="2"/>
              </a:rPr>
              <a:t>버튼을 </a:t>
            </a:r>
            <a:r>
              <a:rPr lang="ko-KR" altLang="en-US" dirty="0" err="1">
                <a:sym typeface="Wingdings" panose="05000000000000000000" pitchFamily="2" charset="2"/>
              </a:rPr>
              <a:t>탭할</a:t>
            </a:r>
            <a:r>
              <a:rPr lang="ko-KR" altLang="en-US" dirty="0">
                <a:sym typeface="Wingdings" panose="05000000000000000000" pitchFamily="2" charset="2"/>
              </a:rPr>
              <a:t> 때 메시지를 표시하도록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를 시작하도록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ko-KR" altLang="en-US" dirty="0" smtClean="0">
                <a:sym typeface="Wingdings" panose="05000000000000000000" pitchFamily="2" charset="2"/>
              </a:rPr>
              <a:t>코드를 추가하는 작업을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사용자 화면은 이미 만들어 놓은 </a:t>
            </a:r>
            <a:r>
              <a:rPr lang="en-US" altLang="ko-KR" dirty="0">
                <a:sym typeface="Wingdings" panose="05000000000000000000" pitchFamily="2" charset="2"/>
              </a:rPr>
              <a:t>Joy012ConstraintLayout </a:t>
            </a:r>
            <a:r>
              <a:rPr lang="ko-KR" altLang="en-US" dirty="0">
                <a:sym typeface="Wingdings" panose="05000000000000000000" pitchFamily="2" charset="2"/>
              </a:rPr>
              <a:t>을 사용합니다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en-US" altLang="ko-KR" dirty="0">
                <a:sym typeface="Wingdings" panose="05000000000000000000" pitchFamily="2" charset="2"/>
              </a:rPr>
              <a:t>Joy012ConstraintLayout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폴더를 복사하여 </a:t>
            </a:r>
            <a:r>
              <a:rPr lang="en-US" altLang="ko-KR" dirty="0" smtClean="0">
                <a:sym typeface="Wingdings" panose="05000000000000000000" pitchFamily="2" charset="2"/>
              </a:rPr>
              <a:t>Joy041Activity </a:t>
            </a:r>
            <a:r>
              <a:rPr lang="ko-KR" altLang="en-US" dirty="0" smtClean="0">
                <a:sym typeface="Wingdings" panose="05000000000000000000" pitchFamily="2" charset="2"/>
              </a:rPr>
              <a:t>폴더를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프로젝트 복사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절차를 따라 진행하십시오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[Send]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 err="1" smtClean="0">
                <a:sym typeface="Wingdings" panose="05000000000000000000" pitchFamily="2" charset="2"/>
              </a:rPr>
              <a:t>탭할</a:t>
            </a:r>
            <a:r>
              <a:rPr lang="ko-KR" altLang="en-US" dirty="0" smtClean="0">
                <a:sym typeface="Wingdings" panose="05000000000000000000" pitchFamily="2" charset="2"/>
              </a:rPr>
              <a:t>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sendMessage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메서드 </a:t>
            </a:r>
            <a:r>
              <a:rPr lang="ko-KR" altLang="en-US" dirty="0" err="1">
                <a:sym typeface="Wingdings" panose="05000000000000000000" pitchFamily="2" charset="2"/>
              </a:rPr>
              <a:t>스터브를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파일에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15480" y="3286106"/>
            <a:ext cx="10285732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public </a:t>
            </a:r>
            <a:r>
              <a:rPr lang="en-US" altLang="ko-KR" dirty="0">
                <a:latin typeface="Consolas" panose="020B0609020204030204" pitchFamily="49" charset="0"/>
              </a:rPr>
              <a:t>class MainActivity extends AppCompatActivity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smtClean="0">
                <a:latin typeface="Consolas" panose="020B0609020204030204" pitchFamily="49" charset="0"/>
              </a:rPr>
              <a:t>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</a:t>
            </a:r>
            <a:r>
              <a:rPr lang="en-US" altLang="ko-KR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</a:t>
            </a:r>
            <a:r>
              <a:rPr lang="en-US" altLang="ko-KR" dirty="0">
                <a:latin typeface="Consolas" panose="020B0609020204030204" pitchFamily="49" charset="0"/>
              </a:rPr>
              <a:t>setContentView(</a:t>
            </a:r>
            <a:r>
              <a:rPr lang="en-US" altLang="ko-KR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/** Called when the user taps the Send button */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public void </a:t>
            </a:r>
            <a:r>
              <a:rPr lang="en-US" altLang="ko-KR" dirty="0" err="1">
                <a:latin typeface="Consolas" panose="020B0609020204030204" pitchFamily="49" charset="0"/>
              </a:rPr>
              <a:t>sendMessage</a:t>
            </a:r>
            <a:r>
              <a:rPr lang="en-US" altLang="ko-KR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</a:t>
            </a:r>
            <a:r>
              <a:rPr lang="en-US" altLang="ko-KR" dirty="0">
                <a:latin typeface="Consolas" panose="020B0609020204030204" pitchFamily="49" charset="0"/>
              </a:rPr>
              <a:t>// Do something in response to button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9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Joy041Activity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파일에서 </a:t>
            </a:r>
            <a:r>
              <a:rPr lang="ko-KR" altLang="en-US" dirty="0">
                <a:sym typeface="Wingdings" panose="05000000000000000000" pitchFamily="2" charset="2"/>
              </a:rPr>
              <a:t>다음과 같이 버튼에서 메서드를 </a:t>
            </a:r>
            <a:r>
              <a:rPr lang="ko-KR" altLang="en-US" dirty="0" smtClean="0">
                <a:sym typeface="Wingdings" panose="05000000000000000000" pitchFamily="2" charset="2"/>
              </a:rPr>
              <a:t>호출하도록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5715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en-US" altLang="ko-KR" b="1" dirty="0" smtClean="0"/>
              <a:t>Attributes</a:t>
            </a:r>
            <a:r>
              <a:rPr lang="ko-KR" altLang="en-US" dirty="0"/>
              <a:t> </a:t>
            </a:r>
            <a:r>
              <a:rPr lang="ko-KR" altLang="en-US" dirty="0" smtClean="0"/>
              <a:t>창에서</a:t>
            </a:r>
            <a:r>
              <a:rPr lang="ko-KR" altLang="en-US" dirty="0"/>
              <a:t> </a:t>
            </a:r>
            <a:r>
              <a:rPr lang="ko-KR" altLang="en-US" dirty="0" smtClean="0"/>
              <a:t>두 개 버튼의 </a:t>
            </a:r>
            <a:r>
              <a:rPr lang="en-US" altLang="ko-KR" b="1" dirty="0" smtClean="0"/>
              <a:t>onClick</a:t>
            </a:r>
            <a:r>
              <a:rPr lang="ko-KR" altLang="en-US" dirty="0"/>
              <a:t> 속성을 </a:t>
            </a:r>
            <a:r>
              <a:rPr lang="ko-KR" altLang="en-US" dirty="0" smtClean="0"/>
              <a:t>각각 찾아서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속성의 </a:t>
            </a:r>
            <a:r>
              <a:rPr lang="ko-KR" altLang="en-US" dirty="0" err="1"/>
              <a:t>드롭다운</a:t>
            </a:r>
            <a:r>
              <a:rPr lang="ko-KR" altLang="en-US" dirty="0"/>
              <a:t> 목록에서 </a:t>
            </a:r>
            <a:r>
              <a:rPr lang="en-US" altLang="ko-KR" b="1" dirty="0" err="1"/>
              <a:t>sendMessage</a:t>
            </a:r>
            <a:r>
              <a:rPr lang="en-US" altLang="ko-KR" b="1" dirty="0"/>
              <a:t> [MainActivity]</a:t>
            </a:r>
            <a:r>
              <a:rPr lang="ko-KR" altLang="en-US" dirty="0"/>
              <a:t>를 선택합니다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버튼을 </a:t>
            </a:r>
            <a:r>
              <a:rPr lang="ko-KR" altLang="en-US" dirty="0" err="1" smtClean="0"/>
              <a:t>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시스템에서 </a:t>
            </a:r>
            <a:r>
              <a:rPr lang="en-US" altLang="ko-KR" dirty="0" err="1" smtClean="0"/>
              <a:t>sendMessage</a:t>
            </a:r>
            <a:r>
              <a:rPr lang="en-US" altLang="ko-KR" dirty="0" smtClean="0"/>
              <a:t>()</a:t>
            </a:r>
            <a:r>
              <a:rPr lang="ko-KR" altLang="en-US" dirty="0"/>
              <a:t>를</a:t>
            </a:r>
            <a:r>
              <a:rPr lang="ko-KR" altLang="en-US" dirty="0" smtClean="0"/>
              <a:t> 호출합니다</a:t>
            </a:r>
            <a:r>
              <a:rPr lang="en-US" altLang="ko-KR" dirty="0" smtClean="0"/>
              <a:t>.  </a:t>
            </a:r>
          </a:p>
          <a:p>
            <a:pPr marL="5715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를 활용하지 않고</a:t>
            </a:r>
            <a:r>
              <a:rPr lang="en-US" altLang="ko-KR" dirty="0" smtClean="0">
                <a:sym typeface="Wingdings" panose="05000000000000000000" pitchFamily="2" charset="2"/>
              </a:rPr>
              <a:t>, ActivityMain.java</a:t>
            </a:r>
            <a:r>
              <a:rPr lang="ko-KR" altLang="en-US" dirty="0" smtClean="0">
                <a:sym typeface="Wingdings" panose="05000000000000000000" pitchFamily="2" charset="2"/>
              </a:rPr>
              <a:t>에서 각 버튼에 대한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ko-KR" altLang="en-US" dirty="0" smtClean="0">
                <a:sym typeface="Wingdings" panose="05000000000000000000" pitchFamily="2" charset="2"/>
              </a:rPr>
              <a:t>들을 설정하여 </a:t>
            </a:r>
            <a:r>
              <a:rPr lang="ko-KR" altLang="en-US" dirty="0" err="1" smtClean="0">
                <a:sym typeface="Wingdings" panose="05000000000000000000" pitchFamily="2" charset="2"/>
              </a:rPr>
              <a:t>버튼클릭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이벤트를 받아서 처리하는 방법도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버튼이 여러 개일 때는 불편하겠죠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sym typeface="Wingdings" panose="05000000000000000000" pitchFamily="2" charset="2"/>
              </a:rPr>
              <a:t>를 이용하여 메시지를 담은 후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이를 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에 보내서 메시지를 보여 주는 작업을 합니다</a:t>
            </a:r>
            <a:r>
              <a:rPr lang="en-US" altLang="ko-KR" dirty="0">
                <a:sym typeface="Wingdings" panose="05000000000000000000" pitchFamily="2" charset="2"/>
              </a:rPr>
              <a:t>. Intent</a:t>
            </a:r>
            <a:r>
              <a:rPr lang="ko-KR" altLang="en-US" dirty="0">
                <a:sym typeface="Wingdings" panose="05000000000000000000" pitchFamily="2" charset="2"/>
              </a:rPr>
              <a:t>는 개별 구성요소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두 개의 </a:t>
            </a:r>
            <a:r>
              <a:rPr lang="en-US" altLang="ko-KR" dirty="0" smtClean="0">
                <a:sym typeface="Wingdings" panose="05000000000000000000" pitchFamily="2" charset="2"/>
              </a:rPr>
              <a:t>Activity) </a:t>
            </a:r>
            <a:r>
              <a:rPr lang="ko-KR" altLang="en-US" dirty="0">
                <a:sym typeface="Wingdings" panose="05000000000000000000" pitchFamily="2" charset="2"/>
              </a:rPr>
              <a:t>간에 런타임 바인딩을 제공하는 객체입니다</a:t>
            </a:r>
            <a:r>
              <a:rPr lang="en-US" altLang="ko-KR" dirty="0">
                <a:sym typeface="Wingdings" panose="05000000000000000000" pitchFamily="2" charset="2"/>
              </a:rPr>
              <a:t>. Intent</a:t>
            </a:r>
            <a:r>
              <a:rPr lang="ko-KR" altLang="en-US" dirty="0">
                <a:sym typeface="Wingdings" panose="05000000000000000000" pitchFamily="2" charset="2"/>
              </a:rPr>
              <a:t>는 어떤 작업을 하려는 앱의 의도를 </a:t>
            </a:r>
            <a:r>
              <a:rPr lang="ko-KR" altLang="en-US" dirty="0" smtClean="0">
                <a:sym typeface="Wingdings" panose="05000000000000000000" pitchFamily="2" charset="2"/>
              </a:rPr>
              <a:t>나타내며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다양한 작업에 </a:t>
            </a:r>
            <a:r>
              <a:rPr lang="en-US" altLang="ko-KR" dirty="0" smtClean="0"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sym typeface="Wingdings" panose="05000000000000000000" pitchFamily="2" charset="2"/>
              </a:rPr>
              <a:t>를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5715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다음 코드는 </a:t>
            </a:r>
            <a:r>
              <a:rPr lang="ko-KR" altLang="en-US" dirty="0">
                <a:sym typeface="Wingdings" panose="05000000000000000000" pitchFamily="2" charset="2"/>
              </a:rPr>
              <a:t>버튼이 탭이 반응하여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읽고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메시지를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담아 보내는 작업을 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3392" y="4077072"/>
            <a:ext cx="10285732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    /** </a:t>
            </a:r>
            <a:r>
              <a:rPr lang="en-US" altLang="ko-KR" dirty="0">
                <a:latin typeface="Consolas" panose="020B0609020204030204" pitchFamily="49" charset="0"/>
              </a:rPr>
              <a:t>Called when the user taps the Send button */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public void </a:t>
            </a:r>
            <a:r>
              <a:rPr lang="en-US" altLang="ko-KR" dirty="0" err="1">
                <a:latin typeface="Consolas" panose="020B0609020204030204" pitchFamily="49" charset="0"/>
              </a:rPr>
              <a:t>sendMessage</a:t>
            </a:r>
            <a:r>
              <a:rPr lang="en-US" altLang="ko-KR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Intent </a:t>
            </a:r>
            <a:r>
              <a:rPr lang="en-US" altLang="ko-KR" dirty="0" err="1">
                <a:latin typeface="Consolas" panose="020B0609020204030204" pitchFamily="49" charset="0"/>
              </a:rPr>
              <a:t>intent</a:t>
            </a:r>
            <a:r>
              <a:rPr lang="en-US" altLang="ko-KR" dirty="0">
                <a:latin typeface="Consolas" panose="020B0609020204030204" pitchFamily="49" charset="0"/>
              </a:rPr>
              <a:t> = new Intent(this, </a:t>
            </a:r>
            <a:r>
              <a:rPr lang="en-US" altLang="ko-KR" dirty="0" err="1">
                <a:latin typeface="Consolas" panose="020B0609020204030204" pitchFamily="49" charset="0"/>
              </a:rPr>
              <a:t>DisplayMessageActivity.class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</a:t>
            </a:r>
            <a:r>
              <a:rPr lang="en-US" altLang="ko-KR" dirty="0" smtClean="0">
                <a:latin typeface="Consolas" panose="020B0609020204030204" pitchFamily="49" charset="0"/>
              </a:rPr>
              <a:t>EditText </a:t>
            </a:r>
            <a:r>
              <a:rPr lang="en-US" altLang="ko-KR" dirty="0" err="1">
                <a:latin typeface="Consolas" panose="020B0609020204030204" pitchFamily="49" charset="0"/>
              </a:rPr>
              <a:t>editText</a:t>
            </a:r>
            <a:r>
              <a:rPr lang="en-US" altLang="ko-KR" dirty="0">
                <a:latin typeface="Consolas" panose="020B0609020204030204" pitchFamily="49" charset="0"/>
              </a:rPr>
              <a:t> = (EditText)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R.id.editText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</a:t>
            </a:r>
            <a:r>
              <a:rPr lang="en-US" altLang="ko-KR" dirty="0" smtClean="0">
                <a:latin typeface="Consolas" panose="020B0609020204030204" pitchFamily="49" charset="0"/>
              </a:rPr>
              <a:t>String </a:t>
            </a:r>
            <a:r>
              <a:rPr lang="en-US" altLang="ko-KR" dirty="0">
                <a:latin typeface="Consolas" panose="020B0609020204030204" pitchFamily="49" charset="0"/>
              </a:rPr>
              <a:t>message = </a:t>
            </a:r>
            <a:r>
              <a:rPr lang="en-US" altLang="ko-KR" dirty="0" err="1">
                <a:latin typeface="Consolas" panose="020B0609020204030204" pitchFamily="49" charset="0"/>
              </a:rPr>
              <a:t>editText.getText</a:t>
            </a:r>
            <a:r>
              <a:rPr lang="en-US" altLang="ko-KR" dirty="0">
                <a:latin typeface="Consolas" panose="020B0609020204030204" pitchFamily="49" charset="0"/>
              </a:rPr>
              <a:t>().toString();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</a:t>
            </a:r>
            <a:r>
              <a:rPr lang="en-US" altLang="ko-KR" dirty="0" smtClean="0">
                <a:latin typeface="Consolas" panose="020B0609020204030204" pitchFamily="49" charset="0"/>
              </a:rPr>
              <a:t>intent.putExtra(EXTRA_MESSAGE</a:t>
            </a:r>
            <a:r>
              <a:rPr lang="en-US" altLang="ko-KR" dirty="0">
                <a:latin typeface="Consolas" panose="020B0609020204030204" pitchFamily="49" charset="0"/>
              </a:rPr>
              <a:t>, message);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startActivity</a:t>
            </a:r>
            <a:r>
              <a:rPr lang="en-US" altLang="ko-KR" dirty="0" smtClean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3729" y="5593341"/>
            <a:ext cx="3877985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오류가 나면</a:t>
            </a:r>
            <a:r>
              <a:rPr lang="en-US" altLang="ko-KR" dirty="0" smtClean="0"/>
              <a:t>, activity_main.xml 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와 같은지 확인하십시오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8616280" y="5231234"/>
            <a:ext cx="0" cy="362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Joy041Activity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sendMessage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에서 이루어지는 작업은 다음과 같습니다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ko-KR" altLang="en-US" dirty="0" err="1" smtClean="0">
                <a:sym typeface="Wingdings" panose="05000000000000000000" pitchFamily="2" charset="2"/>
              </a:rPr>
              <a:t>생성자로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객채를</a:t>
            </a:r>
            <a:r>
              <a:rPr lang="ko-KR" altLang="en-US" dirty="0" smtClean="0">
                <a:sym typeface="Wingdings" panose="05000000000000000000" pitchFamily="2" charset="2"/>
              </a:rPr>
              <a:t> 만듭니다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매개변수 </a:t>
            </a:r>
            <a:r>
              <a:rPr lang="en-US" altLang="ko-KR" dirty="0">
                <a:sym typeface="Wingdings" panose="05000000000000000000" pitchFamily="2" charset="2"/>
              </a:rPr>
              <a:t>Context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Class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사용하여 </a:t>
            </a:r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메서드는 </a:t>
            </a:r>
            <a:r>
              <a:rPr lang="en-US" altLang="ko-KR" dirty="0">
                <a:sym typeface="Wingdings" panose="05000000000000000000" pitchFamily="2" charset="2"/>
              </a:rPr>
              <a:t>EditText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ko-KR" altLang="en-US" dirty="0" err="1">
                <a:sym typeface="Wingdings" panose="05000000000000000000" pitchFamily="2" charset="2"/>
              </a:rPr>
              <a:t>인텐트에</a:t>
            </a:r>
            <a:r>
              <a:rPr lang="ko-KR" altLang="en-US" dirty="0">
                <a:sym typeface="Wingdings" panose="05000000000000000000" pitchFamily="2" charset="2"/>
              </a:rPr>
              <a:t>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Intent</a:t>
            </a:r>
            <a:r>
              <a:rPr lang="ko-KR" altLang="en-US" dirty="0">
                <a:sym typeface="Wingdings" panose="05000000000000000000" pitchFamily="2" charset="2"/>
              </a:rPr>
              <a:t>는 데이터 유형을 </a:t>
            </a:r>
            <a:r>
              <a:rPr lang="en-US" altLang="ko-KR" dirty="0">
                <a:sym typeface="Wingdings" panose="05000000000000000000" pitchFamily="2" charset="2"/>
              </a:rPr>
              <a:t>extras</a:t>
            </a:r>
            <a:r>
              <a:rPr lang="ko-KR" altLang="en-US" dirty="0">
                <a:sym typeface="Wingdings" panose="05000000000000000000" pitchFamily="2" charset="2"/>
              </a:rPr>
              <a:t>라는 키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 smtClean="0">
                <a:sym typeface="Wingdings" panose="05000000000000000000" pitchFamily="2" charset="2"/>
              </a:rPr>
              <a:t>값</a:t>
            </a:r>
            <a:r>
              <a:rPr lang="en-US" altLang="ko-KR" dirty="0" smtClean="0">
                <a:sym typeface="Wingdings" panose="05000000000000000000" pitchFamily="2" charset="2"/>
              </a:rPr>
              <a:t>(key-value)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쌍으로 전달할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다음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ko-KR" altLang="en-US" dirty="0">
                <a:sym typeface="Wingdings" panose="05000000000000000000" pitchFamily="2" charset="2"/>
              </a:rPr>
              <a:t>키를 사용하여 텍스트 값을 검색하기 때문에 </a:t>
            </a:r>
            <a:r>
              <a:rPr lang="ko-KR" altLang="en-US" dirty="0" smtClean="0">
                <a:sym typeface="Wingdings" panose="05000000000000000000" pitchFamily="2" charset="2"/>
              </a:rPr>
              <a:t>키는 </a:t>
            </a:r>
            <a:r>
              <a:rPr lang="en-US" altLang="ko-KR" dirty="0" smtClean="0">
                <a:sym typeface="Wingdings" panose="05000000000000000000" pitchFamily="2" charset="2"/>
              </a:rPr>
              <a:t>public final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en-US" altLang="ko-KR" b="1" dirty="0" smtClean="0">
                <a:sym typeface="Wingdings" panose="05000000000000000000" pitchFamily="2" charset="2"/>
              </a:rPr>
              <a:t>EXTRA_MESSAGE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아래와 같은 형식으로 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앱의 </a:t>
            </a:r>
            <a:r>
              <a:rPr lang="ko-KR" altLang="en-US" dirty="0">
                <a:sym typeface="Wingdings" panose="05000000000000000000" pitchFamily="2" charset="2"/>
              </a:rPr>
              <a:t>패키지 이름을 접두사로 사용해 인텐트 </a:t>
            </a:r>
            <a:r>
              <a:rPr lang="en-US" altLang="ko-KR" dirty="0">
                <a:sym typeface="Wingdings" panose="05000000000000000000" pitchFamily="2" charset="2"/>
              </a:rPr>
              <a:t>extras</a:t>
            </a:r>
            <a:r>
              <a:rPr lang="ko-KR" altLang="en-US" dirty="0">
                <a:sym typeface="Wingdings" panose="05000000000000000000" pitchFamily="2" charset="2"/>
              </a:rPr>
              <a:t>의 키를 정의하는 것이 좋습니다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 </a:t>
            </a:r>
            <a:r>
              <a:rPr lang="ko-KR" altLang="en-US" dirty="0">
                <a:sym typeface="Wingdings" panose="05000000000000000000" pitchFamily="2" charset="2"/>
              </a:rPr>
              <a:t>앱이 다른 앱과 상호작용하는 경우 키가 고유하게 유지됩니다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메서드는 </a:t>
            </a:r>
            <a:r>
              <a:rPr lang="en-US" altLang="ko-KR" dirty="0">
                <a:sym typeface="Wingdings" panose="05000000000000000000" pitchFamily="2" charset="2"/>
              </a:rPr>
              <a:t>Intent</a:t>
            </a:r>
            <a:r>
              <a:rPr lang="ko-KR" altLang="en-US" dirty="0">
                <a:sym typeface="Wingdings" panose="05000000000000000000" pitchFamily="2" charset="2"/>
              </a:rPr>
              <a:t>로 지정된 </a:t>
            </a:r>
            <a:r>
              <a:rPr lang="en-US" altLang="ko-KR" dirty="0" err="1">
                <a:sym typeface="Wingdings" panose="05000000000000000000" pitchFamily="2" charset="2"/>
              </a:rPr>
              <a:t>DisplayMessageActivity</a:t>
            </a:r>
            <a:r>
              <a:rPr lang="ko-KR" altLang="en-US" dirty="0">
                <a:sym typeface="Wingdings" panose="05000000000000000000" pitchFamily="2" charset="2"/>
              </a:rPr>
              <a:t>의 인스턴스를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다음 </a:t>
            </a:r>
            <a:r>
              <a:rPr lang="en-US" altLang="ko-KR" dirty="0" smtClean="0">
                <a:sym typeface="Wingdings" panose="05000000000000000000" pitchFamily="2" charset="2"/>
              </a:rPr>
              <a:t>Step</a:t>
            </a:r>
            <a:r>
              <a:rPr lang="ko-KR" altLang="en-US" dirty="0" smtClean="0">
                <a:sym typeface="Wingdings" panose="05000000000000000000" pitchFamily="2" charset="2"/>
              </a:rPr>
              <a:t>에서는 이 인스턴스를 만들 수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DisplayMessageActivity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클래스를 </a:t>
            </a:r>
            <a:r>
              <a:rPr lang="ko-KR" altLang="en-US" dirty="0">
                <a:sym typeface="Wingdings" panose="05000000000000000000" pitchFamily="2" charset="2"/>
              </a:rPr>
              <a:t>만들어야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3392" y="4077072"/>
            <a:ext cx="11077820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public </a:t>
            </a:r>
            <a:r>
              <a:rPr lang="en-US" altLang="ko-KR" dirty="0">
                <a:latin typeface="Consolas" panose="020B0609020204030204" pitchFamily="49" charset="0"/>
              </a:rPr>
              <a:t>static final String EXTRA_MESSAGE = </a:t>
            </a:r>
            <a:r>
              <a:rPr lang="en-US" altLang="ko-KR" dirty="0" smtClean="0">
                <a:latin typeface="Consolas" panose="020B0609020204030204" pitchFamily="49" charset="0"/>
              </a:rPr>
              <a:t>"</a:t>
            </a:r>
            <a:r>
              <a:rPr lang="en-US" altLang="ko-KR" dirty="0" err="1" smtClean="0">
                <a:latin typeface="Consolas" panose="020B0609020204030204" pitchFamily="49" charset="0"/>
              </a:rPr>
              <a:t>org.joy.activity.MESSAGE</a:t>
            </a:r>
            <a:r>
              <a:rPr lang="en-US" altLang="ko-KR" dirty="0" smtClean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. . .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2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Joy041Activity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두 번째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err="1" smtClean="0">
                <a:sym typeface="Wingdings" panose="05000000000000000000" pitchFamily="2" charset="2"/>
              </a:rPr>
              <a:t>DisplayMessageActivity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만들기는 다음과 같이 진행합니다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Project</a:t>
            </a:r>
            <a:r>
              <a:rPr lang="ko-KR" altLang="en-US" dirty="0"/>
              <a:t> </a:t>
            </a:r>
            <a:r>
              <a:rPr lang="ko-KR" altLang="en-US" dirty="0" smtClean="0"/>
              <a:t>창</a:t>
            </a:r>
            <a:r>
              <a:rPr lang="ko-KR" altLang="en-US" dirty="0"/>
              <a:t> </a:t>
            </a:r>
            <a:r>
              <a:rPr lang="en-US" altLang="ko-KR" b="1" dirty="0"/>
              <a:t>app</a:t>
            </a:r>
            <a:r>
              <a:rPr lang="ko-KR" altLang="en-US" dirty="0"/>
              <a:t> </a:t>
            </a:r>
            <a:r>
              <a:rPr lang="ko-KR" altLang="en-US" dirty="0" smtClean="0"/>
              <a:t>폴더 위에서 </a:t>
            </a:r>
            <a:r>
              <a:rPr lang="ko-KR" altLang="en-US" dirty="0" err="1" smtClean="0"/>
              <a:t>우클릭하고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New </a:t>
            </a:r>
            <a:r>
              <a:rPr lang="en-US" altLang="ko-KR" b="1" dirty="0"/>
              <a:t>&gt; Activity &gt; Empty Activity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Configure Activity</a:t>
            </a:r>
            <a:r>
              <a:rPr lang="ko-KR" altLang="en-US" dirty="0"/>
              <a:t> 창에서 </a:t>
            </a:r>
            <a:r>
              <a:rPr lang="en-US" altLang="ko-KR" b="1" dirty="0"/>
              <a:t>Activity Name</a:t>
            </a:r>
            <a:r>
              <a:rPr lang="ko-KR" altLang="en-US" dirty="0"/>
              <a:t>에 </a:t>
            </a:r>
            <a:r>
              <a:rPr lang="en-US" altLang="ko-KR" dirty="0"/>
              <a:t>'</a:t>
            </a:r>
            <a:r>
              <a:rPr lang="en-US" altLang="ko-KR" dirty="0" err="1"/>
              <a:t>DisplayMessageActivity</a:t>
            </a:r>
            <a:r>
              <a:rPr lang="en-US" altLang="ko-KR" dirty="0"/>
              <a:t>'</a:t>
            </a:r>
            <a:r>
              <a:rPr lang="ko-KR" altLang="en-US" dirty="0"/>
              <a:t>를 입력합니다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다른 </a:t>
            </a:r>
            <a:r>
              <a:rPr lang="ko-KR" altLang="en-US" dirty="0"/>
              <a:t>모든 속성은 기본값으로 그대로 두고 </a:t>
            </a:r>
            <a:r>
              <a:rPr lang="en-US" altLang="ko-KR" b="1" dirty="0"/>
              <a:t>Finish</a:t>
            </a:r>
            <a:r>
              <a:rPr lang="ko-KR" altLang="en-US" dirty="0"/>
              <a:t>를 클릭합니다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이렇게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안스는 다음과 같은 세 가지 작업을 해냅니다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00050"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DisplayMessageActivity.java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activity_display_message.xml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ko-KR" altLang="en-US" dirty="0" smtClean="0">
                <a:sym typeface="Wingdings" panose="05000000000000000000" pitchFamily="2" charset="2"/>
              </a:rPr>
              <a:t>쌍으로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40005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필수 </a:t>
            </a:r>
            <a:r>
              <a:rPr lang="en-US" altLang="ko-KR" dirty="0">
                <a:sym typeface="Wingdings" panose="05000000000000000000" pitchFamily="2" charset="2"/>
              </a:rPr>
              <a:t>&lt;activity&gt; </a:t>
            </a:r>
            <a:r>
              <a:rPr lang="ko-KR" altLang="en-US" dirty="0">
                <a:sym typeface="Wingdings" panose="05000000000000000000" pitchFamily="2" charset="2"/>
              </a:rPr>
              <a:t>요소를 </a:t>
            </a:r>
            <a:r>
              <a:rPr lang="en-US" altLang="ko-KR" dirty="0">
                <a:sym typeface="Wingdings" panose="05000000000000000000" pitchFamily="2" charset="2"/>
              </a:rPr>
              <a:t>AndroidManifest.xml</a:t>
            </a:r>
            <a:r>
              <a:rPr lang="ko-KR" altLang="en-US" dirty="0">
                <a:sym typeface="Wingdings" panose="05000000000000000000" pitchFamily="2" charset="2"/>
              </a:rPr>
              <a:t>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5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레이아웃 파일</a:t>
            </a:r>
            <a:r>
              <a:rPr lang="en-US" altLang="ko-KR" dirty="0">
                <a:sym typeface="Wingdings" panose="05000000000000000000" pitchFamily="2" charset="2"/>
              </a:rPr>
              <a:t>(activity_display_message.xml)</a:t>
            </a:r>
            <a:r>
              <a:rPr lang="ko-KR" altLang="en-US" dirty="0">
                <a:sym typeface="Wingdings" panose="05000000000000000000" pitchFamily="2" charset="2"/>
              </a:rPr>
              <a:t>을 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메시지를 보여줄 텍스트 뷰를 배치합니다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861048"/>
            <a:ext cx="6074948" cy="17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Joy041Activity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홈 화면이 아닌 모든 화면에서는 사용자를 그 전 화면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혹은 홈 화면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안내하는 기능이 있어야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이를 위해 앱 바</a:t>
            </a:r>
            <a:r>
              <a:rPr lang="en-US" altLang="ko-KR" dirty="0" smtClean="0">
                <a:sym typeface="Wingdings" panose="05000000000000000000" pitchFamily="2" charset="2"/>
              </a:rPr>
              <a:t>(App task bar)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Up(</a:t>
            </a:r>
            <a:r>
              <a:rPr lang="ko-KR" altLang="en-US" dirty="0" smtClean="0">
                <a:sym typeface="Wingdings" panose="05000000000000000000" pitchFamily="2" charset="2"/>
              </a:rPr>
              <a:t>돌아가기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버튼을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>
                <a:sym typeface="Wingdings" panose="05000000000000000000" pitchFamily="2" charset="2"/>
              </a:rPr>
              <a:t>Up </a:t>
            </a:r>
            <a:r>
              <a:rPr lang="ko-KR" altLang="en-US" dirty="0">
                <a:sym typeface="Wingdings" panose="05000000000000000000" pitchFamily="2" charset="2"/>
              </a:rPr>
              <a:t>버튼을 추가하려면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파일에서 어떤 활동이 논리적 상위 요소인지 선언해야 합니다</a:t>
            </a:r>
            <a:r>
              <a:rPr lang="en-US" altLang="ko-KR" dirty="0">
                <a:sym typeface="Wingdings" panose="05000000000000000000" pitchFamily="2" charset="2"/>
              </a:rPr>
              <a:t>. app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ym typeface="Wingdings" panose="05000000000000000000" pitchFamily="2" charset="2"/>
              </a:rPr>
              <a:t>manifests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ym typeface="Wingdings" panose="05000000000000000000" pitchFamily="2" charset="2"/>
              </a:rPr>
              <a:t>AndroidManifest.xml</a:t>
            </a:r>
            <a:r>
              <a:rPr lang="ko-KR" altLang="en-US" dirty="0">
                <a:sym typeface="Wingdings" panose="05000000000000000000" pitchFamily="2" charset="2"/>
              </a:rPr>
              <a:t>에서 파일을 열고 </a:t>
            </a:r>
            <a:r>
              <a:rPr lang="en-US" altLang="ko-KR" dirty="0" err="1">
                <a:sym typeface="Wingdings" panose="05000000000000000000" pitchFamily="2" charset="2"/>
              </a:rPr>
              <a:t>DisplayMessageActivity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&lt;activity&gt; </a:t>
            </a:r>
            <a:r>
              <a:rPr lang="ko-KR" altLang="en-US" dirty="0">
                <a:sym typeface="Wingdings" panose="05000000000000000000" pitchFamily="2" charset="2"/>
              </a:rPr>
              <a:t>태그를 찾아 다음으로 바꿉니다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16" y="2708920"/>
            <a:ext cx="1107782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&lt;</a:t>
            </a:r>
            <a:r>
              <a:rPr lang="en-US" altLang="ko-KR" dirty="0">
                <a:latin typeface="Consolas" panose="020B0609020204030204" pitchFamily="49" charset="0"/>
              </a:rPr>
              <a:t>activity android:name=".</a:t>
            </a:r>
            <a:r>
              <a:rPr lang="en-US" altLang="ko-KR" dirty="0" err="1">
                <a:latin typeface="Consolas" panose="020B0609020204030204" pitchFamily="49" charset="0"/>
              </a:rPr>
              <a:t>DisplayMessageActivity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android:parentActivityName</a:t>
            </a:r>
            <a:r>
              <a:rPr lang="en-US" altLang="ko-KR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android:name=".MainActivity</a:t>
            </a:r>
            <a:r>
              <a:rPr lang="en-US" altLang="ko-KR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. . .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4274189"/>
            <a:ext cx="72008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Joy041Activity - Challenge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Results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다양한 경우들을 </a:t>
            </a:r>
            <a:r>
              <a:rPr lang="en-US" altLang="ko-KR" dirty="0" smtClean="0">
                <a:sym typeface="Wingdings" panose="05000000000000000000" pitchFamily="2" charset="2"/>
              </a:rPr>
              <a:t>test</a:t>
            </a:r>
            <a:r>
              <a:rPr lang="ko-KR" altLang="en-US" dirty="0" smtClean="0">
                <a:sym typeface="Wingdings" panose="05000000000000000000" pitchFamily="2" charset="2"/>
              </a:rPr>
              <a:t>해보고 문제점을 발견해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모두 채우고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버튼을 </a:t>
            </a:r>
            <a:r>
              <a:rPr lang="ko-KR" altLang="en-US" dirty="0" err="1" smtClean="0">
                <a:sym typeface="Wingdings" panose="05000000000000000000" pitchFamily="2" charset="2"/>
              </a:rPr>
              <a:t>탭하면</a:t>
            </a:r>
            <a:r>
              <a:rPr lang="ko-KR" altLang="en-US" dirty="0" smtClean="0">
                <a:sym typeface="Wingdings" panose="05000000000000000000" pitchFamily="2" charset="2"/>
              </a:rPr>
              <a:t> 위의 메시지만 나타나는 경우도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문제를 해결해 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117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252" y="2307938"/>
            <a:ext cx="2231310" cy="39085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343" y="2295114"/>
            <a:ext cx="2227233" cy="392132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8184232" y="4869160"/>
            <a:ext cx="0" cy="6480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665441" y="4327461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This button </a:t>
            </a:r>
          </a:p>
          <a:p>
            <a:r>
              <a:rPr lang="en-US" altLang="ko-KR" sz="1400" dirty="0" smtClean="0"/>
              <a:t>is clicked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2307938"/>
            <a:ext cx="2237004" cy="39085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750" y="2307938"/>
            <a:ext cx="2228121" cy="38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Joy041Activity - Challenge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One Solution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getId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이용하여 어느 버튼이 </a:t>
            </a:r>
            <a:r>
              <a:rPr lang="ko-KR" altLang="en-US" dirty="0" err="1" smtClean="0">
                <a:sym typeface="Wingdings" panose="05000000000000000000" pitchFamily="2" charset="2"/>
              </a:rPr>
              <a:t>탭되었는지</a:t>
            </a:r>
            <a:r>
              <a:rPr lang="ko-KR" altLang="en-US" dirty="0" smtClean="0">
                <a:sym typeface="Wingdings" panose="05000000000000000000" pitchFamily="2" charset="2"/>
              </a:rPr>
              <a:t> 찾아낼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어느 버튼이 탭 되었는지 찾은 다음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getText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를 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3100" y="1508586"/>
            <a:ext cx="8193331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private </a:t>
            </a:r>
            <a:r>
              <a:rPr lang="en-US" altLang="ko-KR" sz="1600" dirty="0">
                <a:latin typeface="Consolas" panose="020B0609020204030204" pitchFamily="49" charset="0"/>
              </a:rPr>
              <a:t>String 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getMessage</a:t>
            </a:r>
            <a:r>
              <a:rPr lang="en-US" altLang="ko-KR" sz="1600" b="1" dirty="0">
                <a:latin typeface="Consolas" panose="020B0609020204030204" pitchFamily="49" charset="0"/>
              </a:rPr>
              <a:t>(View v)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EditText et = new EditText(this);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switch(</a:t>
            </a:r>
            <a:r>
              <a:rPr lang="en-US" altLang="ko-KR" sz="1600" dirty="0" err="1">
                <a:latin typeface="Consolas" panose="020B0609020204030204" pitchFamily="49" charset="0"/>
              </a:rPr>
              <a:t>v.getId</a:t>
            </a:r>
            <a:r>
              <a:rPr lang="en-US" altLang="ko-KR" sz="16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et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case R.id.button2: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et = findViewById(R.id.editText2);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break;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</a:t>
            </a:r>
            <a:r>
              <a:rPr lang="en-US" altLang="ko-KR" sz="1600" dirty="0" err="1">
                <a:latin typeface="Consolas" panose="020B0609020204030204" pitchFamily="49" charset="0"/>
              </a:rPr>
              <a:t>et.getText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sendMessage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</a:t>
            </a:r>
            <a:r>
              <a:rPr lang="en-US" altLang="ko-KR" sz="1600" dirty="0" err="1">
                <a:latin typeface="Consolas" panose="020B0609020204030204" pitchFamily="49" charset="0"/>
              </a:rPr>
              <a:t>sendMessage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Intent(this, </a:t>
            </a:r>
            <a:r>
              <a:rPr lang="en-US" altLang="ko-KR" sz="1600" dirty="0" err="1">
                <a:latin typeface="Consolas" panose="020B0609020204030204" pitchFamily="49" charset="0"/>
              </a:rPr>
              <a:t>DisplayMessageActivity.class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intent.putExtra(EXTRA_MESSAGE, 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getMessage</a:t>
            </a:r>
            <a:r>
              <a:rPr lang="en-US" altLang="ko-KR" sz="1600" b="1" dirty="0">
                <a:latin typeface="Consolas" panose="020B0609020204030204" pitchFamily="49" charset="0"/>
              </a:rPr>
              <a:t>(view)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</a:t>
            </a:r>
            <a:r>
              <a:rPr lang="en-US" altLang="ko-KR" sz="1600" dirty="0" err="1">
                <a:latin typeface="Consolas" panose="020B0609020204030204" pitchFamily="49" charset="0"/>
              </a:rPr>
              <a:t>sendMessage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en-US" altLang="ko-KR" sz="1600" dirty="0" smtClean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222" y="820938"/>
            <a:ext cx="2838844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새로운 레이아웃 추가하기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새로운 </a:t>
            </a:r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en-US" altLang="ko-KR" b="1" dirty="0">
                <a:sym typeface="Wingdings" panose="05000000000000000000" pitchFamily="2" charset="2"/>
              </a:rPr>
              <a:t>activity_sub.xml </a:t>
            </a:r>
            <a:r>
              <a:rPr lang="ko-KR" altLang="en-US" dirty="0">
                <a:sym typeface="Wingdings" panose="05000000000000000000" pitchFamily="2" charset="2"/>
              </a:rPr>
              <a:t>을 하나 추가해 보는 실습을 하려고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4615"/>
            <a:ext cx="2789162" cy="49229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59696" y="3866756"/>
            <a:ext cx="46410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part is displayed by activity_sub.xml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5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새로운 레이아웃 추가하기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새로운 </a:t>
            </a:r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en-US" altLang="ko-KR" b="1" dirty="0">
                <a:sym typeface="Wingdings" panose="05000000000000000000" pitchFamily="2" charset="2"/>
              </a:rPr>
              <a:t>activity_sub.xml </a:t>
            </a:r>
            <a:r>
              <a:rPr lang="ko-KR" altLang="en-US" dirty="0">
                <a:sym typeface="Wingdings" panose="05000000000000000000" pitchFamily="2" charset="2"/>
              </a:rPr>
              <a:t>을 하나 추가해 보는 실습을 하려고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ko-KR" altLang="en-US" b="1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Hu042Inflater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activity_main.xml </a:t>
            </a:r>
            <a:r>
              <a:rPr lang="ko-KR" altLang="en-US" dirty="0">
                <a:sym typeface="Wingdings" panose="05000000000000000000" pitchFamily="2" charset="2"/>
              </a:rPr>
              <a:t>파일을 열고 </a:t>
            </a:r>
            <a:r>
              <a:rPr lang="en-US" altLang="ko-KR" dirty="0">
                <a:sym typeface="Wingdings" panose="05000000000000000000" pitchFamily="2" charset="2"/>
              </a:rPr>
              <a:t>[Code]</a:t>
            </a:r>
            <a:r>
              <a:rPr lang="ko-KR" altLang="en-US" dirty="0">
                <a:sym typeface="Wingdings" panose="05000000000000000000" pitchFamily="2" charset="2"/>
              </a:rPr>
              <a:t>탭을 눌러 다음과 같이 화면을 구성합니다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으로 수정하고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b="1" dirty="0">
                <a:sym typeface="Wingdings" panose="05000000000000000000" pitchFamily="2" charset="2"/>
              </a:rPr>
              <a:t>vertical 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배치하고</a:t>
            </a:r>
            <a:r>
              <a:rPr lang="en-US" altLang="ko-KR" dirty="0">
                <a:sym typeface="Wingdings" panose="05000000000000000000" pitchFamily="2" charset="2"/>
              </a:rPr>
              <a:t>, text</a:t>
            </a:r>
            <a:r>
              <a:rPr lang="ko-KR" altLang="en-US" dirty="0">
                <a:sym typeface="Wingdings" panose="05000000000000000000" pitchFamily="2" charset="2"/>
              </a:rPr>
              <a:t>속성은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버튼을 눌러 부분 화면을 추가하세요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sym typeface="Wingdings" panose="05000000000000000000" pitchFamily="2" charset="2"/>
              </a:rPr>
              <a:t>textSize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24sp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id = </a:t>
            </a:r>
            <a:r>
              <a:rPr lang="en-US" altLang="ko-KR" b="1" dirty="0" err="1">
                <a:sym typeface="Wingdings" panose="05000000000000000000" pitchFamily="2" charset="2"/>
              </a:rPr>
              <a:t>textView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확인하십시오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을 배치하고</a:t>
            </a:r>
            <a:r>
              <a:rPr lang="en-US" altLang="ko-KR" dirty="0">
                <a:sym typeface="Wingdings" panose="05000000000000000000" pitchFamily="2" charset="2"/>
              </a:rPr>
              <a:t>, text</a:t>
            </a:r>
            <a:r>
              <a:rPr lang="ko-KR" altLang="en-US" dirty="0">
                <a:sym typeface="Wingdings" panose="05000000000000000000" pitchFamily="2" charset="2"/>
              </a:rPr>
              <a:t>속성은 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추가하기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id = </a:t>
            </a:r>
            <a:r>
              <a:rPr lang="en-US" altLang="ko-KR" b="1" dirty="0">
                <a:sym typeface="Wingdings" panose="05000000000000000000" pitchFamily="2" charset="2"/>
              </a:rPr>
              <a:t>button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확인하십시오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컨텐츠를 따로 추가할 레이아웃 </a:t>
            </a:r>
            <a:r>
              <a:rPr lang="en-US" altLang="ko-KR" dirty="0">
                <a:sym typeface="Wingdings" panose="05000000000000000000" pitchFamily="2" charset="2"/>
              </a:rPr>
              <a:t>LinearLayout </a:t>
            </a:r>
            <a:r>
              <a:rPr lang="en-US" altLang="ko-KR" b="1" dirty="0">
                <a:sym typeface="Wingdings" panose="05000000000000000000" pitchFamily="2" charset="2"/>
              </a:rPr>
              <a:t>vertical </a:t>
            </a:r>
            <a:r>
              <a:rPr lang="ko-KR" altLang="en-US" dirty="0">
                <a:sym typeface="Wingdings" panose="05000000000000000000" pitchFamily="2" charset="2"/>
              </a:rPr>
              <a:t>을 배치합니다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속성은 </a:t>
            </a:r>
            <a:r>
              <a:rPr lang="en-US" altLang="ko-KR" b="1" dirty="0">
                <a:sym typeface="Wingdings" panose="05000000000000000000" pitchFamily="2" charset="2"/>
              </a:rPr>
              <a:t>match_parent </a:t>
            </a:r>
            <a:r>
              <a:rPr lang="ko-KR" altLang="en-US" dirty="0">
                <a:sym typeface="Wingdings" panose="05000000000000000000" pitchFamily="2" charset="2"/>
              </a:rPr>
              <a:t>로 설정하여 아래쪽 화면을 다 채우도록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이곳은 부분 화면이 들어갈 공간을 확보한 것입니다</a:t>
            </a:r>
            <a:r>
              <a:rPr lang="en-US" altLang="ko-KR" dirty="0">
                <a:sym typeface="Wingdings" panose="05000000000000000000" pitchFamily="2" charset="2"/>
              </a:rPr>
              <a:t>. . id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b="1" dirty="0">
                <a:sym typeface="Wingdings" panose="05000000000000000000" pitchFamily="2" charset="2"/>
              </a:rPr>
              <a:t>container </a:t>
            </a:r>
            <a:r>
              <a:rPr lang="ko-KR" altLang="en-US" b="1" dirty="0">
                <a:sym typeface="Wingdings" panose="05000000000000000000" pitchFamily="2" charset="2"/>
              </a:rPr>
              <a:t>로 설정</a:t>
            </a:r>
            <a:r>
              <a:rPr lang="ko-KR" altLang="en-US" dirty="0">
                <a:sym typeface="Wingdings" panose="05000000000000000000" pitchFamily="2" charset="2"/>
              </a:rPr>
              <a:t>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4437111"/>
            <a:ext cx="3384376" cy="20596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19" y="4415090"/>
            <a:ext cx="3004487" cy="216283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30831" y="5761739"/>
            <a:ext cx="2581390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LinearLayout(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vertical) </a:t>
            </a:r>
          </a:p>
          <a:p>
            <a:r>
              <a:rPr lang="en-US" altLang="ko-KR" sz="1400" b="1" dirty="0" smtClean="0">
                <a:sym typeface="Wingdings" panose="05000000000000000000" pitchFamily="2" charset="2"/>
              </a:rPr>
              <a:t>id = container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772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35" y="885180"/>
            <a:ext cx="11325220" cy="41279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4007768" y="5301208"/>
            <a:ext cx="2581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LinearLayout(</a:t>
            </a:r>
            <a:r>
              <a:rPr lang="en-US" altLang="ko-KR" b="1" dirty="0" smtClean="0">
                <a:sym typeface="Wingdings" panose="05000000000000000000" pitchFamily="2" charset="2"/>
              </a:rPr>
              <a:t>vertical) id = container 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0"/>
          </p:cNvCxnSpPr>
          <p:nvPr/>
        </p:nvCxnSpPr>
        <p:spPr>
          <a:xfrm flipV="1">
            <a:off x="5298463" y="4221088"/>
            <a:ext cx="778693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0"/>
          </p:cNvCxnSpPr>
          <p:nvPr/>
        </p:nvCxnSpPr>
        <p:spPr>
          <a:xfrm flipH="1" flipV="1">
            <a:off x="2855641" y="4484782"/>
            <a:ext cx="2442822" cy="8164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</a:t>
            </a:r>
            <a:r>
              <a:rPr lang="ko-KR" altLang="en-US" dirty="0">
                <a:sym typeface="Wingdings" panose="05000000000000000000" pitchFamily="2" charset="2"/>
              </a:rPr>
              <a:t>클</a:t>
            </a:r>
            <a:r>
              <a:rPr lang="ko-KR" altLang="en-US" dirty="0" smtClean="0">
                <a:sym typeface="Wingdings" panose="05000000000000000000" pitchFamily="2" charset="2"/>
              </a:rPr>
              <a:t>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</a:t>
            </a:r>
            <a:r>
              <a:rPr lang="en-US" altLang="ko-KR" dirty="0" smtClean="0">
                <a:sym typeface="Wingdings" panose="05000000000000000000" pitchFamily="2" charset="2"/>
              </a:rPr>
              <a:t>(activity_sub.xml)</a:t>
            </a:r>
            <a:r>
              <a:rPr lang="ko-KR" altLang="en-US" dirty="0" smtClean="0">
                <a:sym typeface="Wingdings" panose="05000000000000000000" pitchFamily="2" charset="2"/>
              </a:rPr>
              <a:t>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객체화하여</a:t>
            </a:r>
            <a:r>
              <a:rPr lang="en-US" altLang="ko-KR" dirty="0" smtClean="0">
                <a:sym typeface="Wingdings" panose="05000000000000000000" pitchFamily="2" charset="2"/>
              </a:rPr>
              <a:t>, activity_main</a:t>
            </a:r>
            <a:r>
              <a:rPr lang="ko-KR" altLang="en-US" dirty="0" smtClean="0">
                <a:sym typeface="Wingdings" panose="05000000000000000000" pitchFamily="2" charset="2"/>
              </a:rPr>
              <a:t>의 아래 쪽 리니어 레이아웃에 나타나도록 만들려고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부분 화면</a:t>
            </a:r>
            <a:r>
              <a:rPr lang="en-US" altLang="ko-KR" dirty="0" smtClean="0">
                <a:sym typeface="Wingdings" panose="05000000000000000000" pitchFamily="2" charset="2"/>
              </a:rPr>
              <a:t>(activity_sub.xml)</a:t>
            </a:r>
            <a:r>
              <a:rPr lang="ko-KR" altLang="en-US" dirty="0" smtClean="0">
                <a:sym typeface="Wingdings" panose="05000000000000000000" pitchFamily="2" charset="2"/>
              </a:rPr>
              <a:t>으로 추가할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레이아웃도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우클릭해서</a:t>
            </a:r>
            <a:r>
              <a:rPr lang="ko-KR" altLang="en-US" dirty="0" smtClean="0">
                <a:sym typeface="Wingdings" panose="05000000000000000000" pitchFamily="2" charset="2"/>
              </a:rPr>
              <a:t> 나온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메뉴가 나오면</a:t>
            </a:r>
            <a:r>
              <a:rPr lang="en-US" altLang="ko-KR" dirty="0" smtClean="0">
                <a:sym typeface="Wingdings" panose="05000000000000000000" pitchFamily="2" charset="2"/>
              </a:rPr>
              <a:t>, File name: </a:t>
            </a:r>
            <a:r>
              <a:rPr lang="en-US" altLang="ko-KR" b="1" dirty="0" smtClean="0">
                <a:sym typeface="Wingdings" panose="05000000000000000000" pitchFamily="2" charset="2"/>
              </a:rPr>
              <a:t>sub1.xml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 생긴 </a:t>
            </a:r>
            <a:r>
              <a:rPr lang="en-US" altLang="ko-KR" b="1" dirty="0">
                <a:sym typeface="Wingdings" panose="05000000000000000000" pitchFamily="2" charset="2"/>
              </a:rPr>
              <a:t>activity_s</a:t>
            </a:r>
            <a:r>
              <a:rPr lang="en-US" altLang="ko-KR" b="1" dirty="0" smtClean="0">
                <a:sym typeface="Wingdings" panose="05000000000000000000" pitchFamily="2" charset="2"/>
              </a:rPr>
              <a:t>ub.xml</a:t>
            </a:r>
            <a:r>
              <a:rPr lang="ko-KR" altLang="en-US" dirty="0" smtClean="0">
                <a:sym typeface="Wingdings" panose="05000000000000000000" pitchFamily="2" charset="2"/>
              </a:rPr>
              <a:t>을 다음과 같이 작성하거나 디자인 화면에서 작업합니다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2780928"/>
            <a:ext cx="5385384" cy="387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6920" y="860046"/>
            <a:ext cx="11365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&lt;LinearLayout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</a:t>
            </a:r>
            <a:r>
              <a:rPr lang="en-US" altLang="ko-KR" sz="1600" dirty="0" err="1">
                <a:latin typeface="Consolas" panose="020B0609020204030204" pitchFamily="49" charset="0"/>
              </a:rPr>
              <a:t>center_horizontal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부분 화면</a:t>
            </a:r>
            <a:r>
              <a:rPr lang="en-US" altLang="ko-KR" sz="1600" dirty="0">
                <a:latin typeface="Consolas" panose="020B0609020204030204" pitchFamily="49" charset="0"/>
              </a:rPr>
              <a:t>1"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 /&gt;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CheckBox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checkBox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</a:t>
            </a:r>
            <a:r>
              <a:rPr lang="en-US" altLang="ko-KR" sz="1600" dirty="0" err="1">
                <a:latin typeface="Consolas" panose="020B0609020204030204" pitchFamily="49" charset="0"/>
              </a:rPr>
              <a:t>center_horizontal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동의합니다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95139" y="2420888"/>
            <a:ext cx="197201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activity_sub.xml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4:  </a:t>
            </a:r>
            <a:r>
              <a:rPr lang="ko-KR" altLang="en-US" dirty="0" smtClean="0">
                <a:sym typeface="Wingdings" panose="05000000000000000000" pitchFamily="2" charset="2"/>
              </a:rPr>
              <a:t>전체 레이아웃</a:t>
            </a:r>
            <a:r>
              <a:rPr lang="en-US" altLang="ko-KR" dirty="0" smtClean="0">
                <a:sym typeface="Wingdings" panose="05000000000000000000" pitchFamily="2" charset="2"/>
              </a:rPr>
              <a:t>(activity_main.xml)</a:t>
            </a:r>
            <a:r>
              <a:rPr lang="ko-KR" altLang="en-US" dirty="0" smtClean="0">
                <a:sym typeface="Wingdings" panose="05000000000000000000" pitchFamily="2" charset="2"/>
              </a:rPr>
              <a:t>에 부분 레이아웃</a:t>
            </a:r>
            <a:r>
              <a:rPr lang="en-US" altLang="ko-KR" dirty="0" smtClean="0">
                <a:sym typeface="Wingdings" panose="05000000000000000000" pitchFamily="2" charset="2"/>
              </a:rPr>
              <a:t>(activity_sub.xml)</a:t>
            </a:r>
            <a:r>
              <a:rPr lang="ko-KR" altLang="en-US" dirty="0" smtClean="0">
                <a:sym typeface="Wingdings" panose="05000000000000000000" pitchFamily="2" charset="2"/>
              </a:rPr>
              <a:t>을 추가하도록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코드를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전체 레이아웃</a:t>
            </a:r>
            <a:r>
              <a:rPr lang="en-US" altLang="ko-KR" dirty="0">
                <a:sym typeface="Wingdings" panose="05000000000000000000" pitchFamily="2" charset="2"/>
              </a:rPr>
              <a:t>(activity_main.xml)</a:t>
            </a:r>
            <a:r>
              <a:rPr lang="ko-KR" altLang="en-US" dirty="0">
                <a:sym typeface="Wingdings" panose="05000000000000000000" pitchFamily="2" charset="2"/>
              </a:rPr>
              <a:t>의 아래 쪽 리니어 레이아웃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b="1" dirty="0">
                <a:sym typeface="Wingdings" panose="05000000000000000000" pitchFamily="2" charset="2"/>
              </a:rPr>
              <a:t>container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인 것을 확인하십시오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아래 쪽 리니어 레이아웃을 참조하기 위해 </a:t>
            </a:r>
            <a:r>
              <a:rPr lang="en-US" altLang="ko-KR" dirty="0">
                <a:sym typeface="Wingdings" panose="05000000000000000000" pitchFamily="2" charset="2"/>
              </a:rPr>
              <a:t>findViewById(</a:t>
            </a:r>
            <a:r>
              <a:rPr lang="en-US" altLang="ko-KR" b="1" dirty="0" err="1">
                <a:sym typeface="Wingdings" panose="05000000000000000000" pitchFamily="2" charset="2"/>
              </a:rPr>
              <a:t>R.id.container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</a:rPr>
              <a:t>final LinearLayout container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R.id.container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br>
              <a:rPr lang="en-US" altLang="ko-KR" dirty="0" smtClean="0">
                <a:latin typeface="Consolas" panose="020B0609020204030204" pitchFamily="49" charset="0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</a:t>
            </a:r>
            <a:r>
              <a:rPr lang="ko-KR" altLang="en-US" dirty="0">
                <a:sym typeface="Wingdings" panose="05000000000000000000" pitchFamily="2" charset="2"/>
              </a:rPr>
              <a:t>하면 버튼을 클릭했을 때 호출되는 </a:t>
            </a:r>
            <a:r>
              <a:rPr lang="en-US" altLang="ko-KR" dirty="0">
                <a:sym typeface="Wingdings" panose="05000000000000000000" pitchFamily="2" charset="2"/>
              </a:rPr>
              <a:t>onClick() </a:t>
            </a:r>
            <a:r>
              <a:rPr lang="ko-KR" altLang="en-US" dirty="0">
                <a:sym typeface="Wingdings" panose="05000000000000000000" pitchFamily="2" charset="2"/>
              </a:rPr>
              <a:t>메소드 안에서 </a:t>
            </a:r>
            <a:r>
              <a:rPr lang="en-US" altLang="ko-KR" dirty="0">
                <a:sym typeface="Wingdings" panose="05000000000000000000" pitchFamily="2" charset="2"/>
              </a:rPr>
              <a:t>container </a:t>
            </a:r>
            <a:r>
              <a:rPr lang="ko-KR" altLang="en-US" dirty="0">
                <a:sym typeface="Wingdings" panose="05000000000000000000" pitchFamily="2" charset="2"/>
              </a:rPr>
              <a:t>변수를 참조할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이벤트 </a:t>
            </a:r>
            <a:r>
              <a:rPr lang="ko-KR" altLang="en-US" dirty="0" err="1" smtClean="0">
                <a:sym typeface="Wingdings" panose="05000000000000000000" pitchFamily="2" charset="2"/>
              </a:rPr>
              <a:t>리스너를</a:t>
            </a:r>
            <a:r>
              <a:rPr lang="ko-KR" altLang="en-US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dirty="0" smtClean="0">
                <a:sym typeface="Wingdings" panose="05000000000000000000" pitchFamily="2" charset="2"/>
              </a:rPr>
              <a:t>anonymous inner class </a:t>
            </a:r>
            <a:r>
              <a:rPr lang="ko-KR" altLang="en-US" dirty="0" smtClean="0">
                <a:sym typeface="Wingdings" panose="05000000000000000000" pitchFamily="2" charset="2"/>
              </a:rPr>
              <a:t>를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이용해서 </a:t>
            </a:r>
            <a:r>
              <a:rPr lang="en-US" altLang="ko-KR" dirty="0" err="1">
                <a:sym typeface="Wingdings" panose="05000000000000000000" pitchFamily="2" charset="2"/>
              </a:rPr>
              <a:t>LayerInflater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객체를 참조하여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참조한 </a:t>
            </a:r>
            <a:r>
              <a:rPr lang="en-US" altLang="ko-KR" dirty="0">
                <a:sym typeface="Wingdings" panose="05000000000000000000" pitchFamily="2" charset="2"/>
              </a:rPr>
              <a:t>inflate() </a:t>
            </a:r>
            <a:r>
              <a:rPr lang="ko-KR" altLang="en-US" dirty="0" err="1">
                <a:sym typeface="Wingdings" panose="05000000000000000000" pitchFamily="2" charset="2"/>
              </a:rPr>
              <a:t>메소드의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파라미터로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R.layout.activity_sub.container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객체를 </a:t>
            </a:r>
            <a:r>
              <a:rPr lang="ko-KR" altLang="en-US" dirty="0" smtClean="0">
                <a:sym typeface="Wingdings" panose="05000000000000000000" pitchFamily="2" charset="2"/>
              </a:rPr>
              <a:t>전달하여</a:t>
            </a:r>
            <a:r>
              <a:rPr lang="en-US" altLang="ko-KR" dirty="0" smtClean="0">
                <a:sym typeface="Wingdings" panose="05000000000000000000" pitchFamily="2" charset="2"/>
              </a:rPr>
              <a:t>, activity_sub.xml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의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객체화하게</a:t>
            </a:r>
            <a:r>
              <a:rPr lang="ko-KR" altLang="en-US" dirty="0" smtClean="0">
                <a:sym typeface="Wingdings" panose="05000000000000000000" pitchFamily="2" charset="2"/>
              </a:rPr>
              <a:t>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checkBox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b="1" dirty="0" err="1">
                <a:latin typeface="Consolas" panose="020B0609020204030204" pitchFamily="49" charset="0"/>
              </a:rPr>
              <a:t>container.</a:t>
            </a:r>
            <a:r>
              <a:rPr lang="en-US" altLang="ko-KR" dirty="0" err="1">
                <a:latin typeface="Consolas" panose="020B0609020204030204" pitchFamily="49" charset="0"/>
              </a:rPr>
              <a:t>findViewById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R.id.checkBox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11824" y="5861866"/>
            <a:ext cx="3985386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이렇게 </a:t>
            </a:r>
            <a:r>
              <a:rPr lang="en-US" altLang="ko-KR" dirty="0" err="1" smtClean="0"/>
              <a:t>activity_sub</a:t>
            </a:r>
            <a:r>
              <a:rPr lang="ko-KR" altLang="en-US" dirty="0" smtClean="0"/>
              <a:t>에 있는 </a:t>
            </a:r>
            <a:endParaRPr lang="en-US" altLang="ko-KR" dirty="0" smtClean="0"/>
          </a:p>
          <a:p>
            <a:r>
              <a:rPr lang="en-US" altLang="ko-KR" dirty="0" err="1" smtClean="0"/>
              <a:t>checkBox</a:t>
            </a:r>
            <a:r>
              <a:rPr lang="ko-KR" altLang="en-US" dirty="0" smtClean="0"/>
              <a:t>를 참조가 가능하게 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H="1" flipV="1">
            <a:off x="4511824" y="5085184"/>
            <a:ext cx="1992693" cy="7766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5" idx="0"/>
          </p:cNvCxnSpPr>
          <p:nvPr/>
        </p:nvCxnSpPr>
        <p:spPr>
          <a:xfrm flipV="1">
            <a:off x="6504517" y="5085184"/>
            <a:ext cx="455579" cy="7766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258" y="836712"/>
            <a:ext cx="11365852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MenuActivity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LinearLayout </a:t>
            </a:r>
            <a:r>
              <a:rPr lang="en-US" altLang="ko-KR" sz="1600" dirty="0">
                <a:latin typeface="Consolas" panose="020B0609020204030204" pitchFamily="49" charset="0"/>
              </a:rPr>
              <a:t>container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R.id.container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600" b="1" dirty="0">
                <a:latin typeface="Consolas" panose="020B0609020204030204" pitchFamily="49" charset="0"/>
              </a:rPr>
              <a:t>View.OnClickListener()</a:t>
            </a:r>
            <a:r>
              <a:rPr lang="en-US" altLang="ko-KR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onClick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inflater</a:t>
            </a:r>
            <a:r>
              <a:rPr lang="en-US" altLang="ko-KR" sz="1600" dirty="0">
                <a:latin typeface="Consolas" panose="020B0609020204030204" pitchFamily="49" charset="0"/>
              </a:rPr>
              <a:t> = (</a:t>
            </a:r>
            <a:r>
              <a:rPr lang="en-US" altLang="ko-KR" sz="1600" dirty="0" err="1">
                <a:latin typeface="Consolas" panose="020B0609020204030204" pitchFamily="49" charset="0"/>
              </a:rPr>
              <a:t>LayoutInflater</a:t>
            </a:r>
            <a:r>
              <a:rPr lang="en-US" altLang="ko-KR" sz="16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getSystemService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Context.LAYOUT_INFLATER_SERVICE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inflater.inflate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R.layout.activity_sub</a:t>
            </a:r>
            <a:r>
              <a:rPr lang="en-US" altLang="ko-KR" sz="1600" dirty="0" smtClean="0"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latin typeface="Consolas" panose="020B0609020204030204" pitchFamily="49" charset="0"/>
              </a:rPr>
              <a:t>container, true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         // your code here: 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        // find 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checkBox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id, display the message and set it as checked...</a:t>
            </a:r>
            <a:r>
              <a:rPr lang="en-US" altLang="ko-KR" sz="1600" dirty="0" smtClean="0">
                <a:latin typeface="Consolas" panose="020B0609020204030204" pitchFamily="49" charset="0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77788" y="1292914"/>
            <a:ext cx="213071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31" y="4077072"/>
            <a:ext cx="1204986" cy="21268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77788" y="2314484"/>
            <a:ext cx="2130711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there is a bug as well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전체 레이아웃</a:t>
            </a:r>
            <a:r>
              <a:rPr lang="en-US" altLang="ko-KR" dirty="0" smtClean="0">
                <a:sym typeface="Wingdings" panose="05000000000000000000" pitchFamily="2" charset="2"/>
              </a:rPr>
              <a:t>(activity_main.xml)</a:t>
            </a:r>
            <a:r>
              <a:rPr lang="ko-KR" altLang="en-US" dirty="0" smtClean="0">
                <a:sym typeface="Wingdings" panose="05000000000000000000" pitchFamily="2" charset="2"/>
              </a:rPr>
              <a:t>의 아래 쪽 리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ko-KR" altLang="en-US" dirty="0" smtClean="0">
                <a:sym typeface="Wingdings" panose="05000000000000000000" pitchFamily="2" charset="2"/>
              </a:rPr>
              <a:t>어 레이아웃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쪽 리니어 레이아웃을 참조하기 위해 </a:t>
            </a:r>
            <a:r>
              <a:rPr lang="en-US" altLang="ko-KR" dirty="0" smtClean="0">
                <a:sym typeface="Wingdings" panose="05000000000000000000" pitchFamily="2" charset="2"/>
              </a:rPr>
              <a:t>findViewById(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R.id.container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라고 입력했습니다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 다음 </a:t>
            </a:r>
            <a:r>
              <a:rPr lang="en-US" altLang="ko-KR" b="1" dirty="0" smtClean="0">
                <a:sym typeface="Wingdings" panose="05000000000000000000" pitchFamily="2" charset="2"/>
              </a:rPr>
              <a:t>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라는 변수에 할당했습니다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버튼을 클릭했을 때 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dirty="0" smtClean="0">
                <a:sym typeface="Wingdings" panose="05000000000000000000" pitchFamily="2" charset="2"/>
              </a:rPr>
              <a:t>container </a:t>
            </a:r>
            <a:r>
              <a:rPr lang="ko-KR" altLang="en-US" dirty="0" smtClean="0">
                <a:sym typeface="Wingdings" panose="05000000000000000000" pitchFamily="2" charset="2"/>
              </a:rPr>
              <a:t>변수를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부분 레이아웃</a:t>
            </a:r>
            <a:r>
              <a:rPr lang="en-US" altLang="ko-KR" dirty="0" smtClean="0">
                <a:sym typeface="Wingdings" panose="05000000000000000000" pitchFamily="2" charset="2"/>
              </a:rPr>
              <a:t>(sub1.xml)</a:t>
            </a:r>
            <a:r>
              <a:rPr lang="ko-KR" altLang="en-US" dirty="0" smtClean="0">
                <a:sym typeface="Wingdings" panose="05000000000000000000" pitchFamily="2" charset="2"/>
              </a:rPr>
              <a:t>의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객체화하면</a:t>
            </a:r>
            <a:r>
              <a:rPr lang="ko-KR" altLang="en-US" dirty="0" smtClean="0">
                <a:sym typeface="Wingdings" panose="05000000000000000000" pitchFamily="2" charset="2"/>
              </a:rPr>
              <a:t>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위에서 작성한 코드를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getSystemService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이용해서 </a:t>
            </a:r>
            <a:r>
              <a:rPr lang="en-US" altLang="ko-KR" dirty="0" err="1" smtClean="0">
                <a:sym typeface="Wingdings" panose="05000000000000000000" pitchFamily="2" charset="2"/>
              </a:rPr>
              <a:t>LayerInflater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</a:t>
            </a:r>
            <a:r>
              <a:rPr lang="ko-KR" altLang="en-US" dirty="0">
                <a:sym typeface="Wingdings" panose="05000000000000000000" pitchFamily="2" charset="2"/>
              </a:rPr>
              <a:t>참</a:t>
            </a:r>
            <a:r>
              <a:rPr lang="ko-KR" altLang="en-US" dirty="0" smtClean="0">
                <a:sym typeface="Wingdings" panose="05000000000000000000" pitchFamily="2" charset="2"/>
              </a:rPr>
              <a:t>조합니다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참조한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R.layout.activity_sub.container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dirty="0" smtClean="0">
                <a:sym typeface="Wingdings" panose="05000000000000000000" pitchFamily="2" charset="2"/>
              </a:rPr>
              <a:t>container id</a:t>
            </a:r>
            <a:r>
              <a:rPr lang="ko-KR" altLang="en-US" dirty="0" smtClean="0">
                <a:sym typeface="Wingdings" panose="05000000000000000000" pitchFamily="2" charset="2"/>
              </a:rPr>
              <a:t>를 갖는 리니어 레이아웃 객체에 </a:t>
            </a:r>
            <a:r>
              <a:rPr lang="en-US" altLang="ko-KR" dirty="0" smtClean="0">
                <a:sym typeface="Wingdings" panose="05000000000000000000" pitchFamily="2" charset="2"/>
              </a:rPr>
              <a:t>activity_sub.xml </a:t>
            </a:r>
            <a:r>
              <a:rPr lang="ko-KR" altLang="en-US" dirty="0" smtClean="0">
                <a:sym typeface="Wingdings" panose="05000000000000000000" pitchFamily="2" charset="2"/>
              </a:rPr>
              <a:t>파일의 레이아웃을 설정하는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3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a new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To change the package name, go to [main]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gradle files] or [Sync now]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456040" y="5063815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75048" y="3573016"/>
            <a:ext cx="3257623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package </a:t>
            </a:r>
            <a:r>
              <a:rPr lang="ko-KR" altLang="en-US" sz="1600" dirty="0" smtClean="0"/>
              <a:t>이름을 바꾸지 않는다면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strings.xml &amp; </a:t>
            </a:r>
            <a:r>
              <a:rPr lang="en-US" altLang="ko-KR" sz="1600" dirty="0" err="1" smtClean="0"/>
              <a:t>settings.gradle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ko-KR" altLang="en-US" sz="1600" dirty="0" smtClean="0"/>
              <a:t>파일들만 수정하면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845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정리하기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객체의 </a:t>
            </a:r>
            <a:r>
              <a:rPr lang="en-US" altLang="ko-KR" dirty="0" smtClean="0">
                <a:sym typeface="Wingdings" panose="05000000000000000000" pitchFamily="2" charset="2"/>
              </a:rPr>
              <a:t>inflate()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리소스를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부모 컨테이너를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ko-KR" altLang="en-US" dirty="0" smtClean="0">
                <a:sym typeface="Wingdings" panose="05000000000000000000" pitchFamily="2" charset="2"/>
              </a:rPr>
              <a:t>객체는 시스템 서비스로 제공되므로</a:t>
            </a:r>
            <a:r>
              <a:rPr lang="en-US" altLang="ko-KR" dirty="0" smtClean="0">
                <a:sym typeface="Wingdings" panose="05000000000000000000" pitchFamily="2" charset="2"/>
              </a:rPr>
              <a:t>, getSystemService()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호출하는 방법을 사용하거나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클래스의 </a:t>
            </a:r>
            <a:r>
              <a:rPr lang="en-US" altLang="ko-KR" dirty="0" smtClean="0">
                <a:sym typeface="Wingdings" panose="05000000000000000000" pitchFamily="2" charset="2"/>
              </a:rPr>
              <a:t>from()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호출하여 참조할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39416" y="2726167"/>
            <a:ext cx="864096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getSys</a:t>
            </a:r>
            <a:r>
              <a:rPr lang="en-US" altLang="ko-KR" dirty="0" err="1">
                <a:latin typeface="Consolas" panose="020B0609020204030204" pitchFamily="49" charset="0"/>
              </a:rPr>
              <a:t>temService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Context.LAYOUT_INFLATOR_SERVICE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static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LayoutInflater.from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(Context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context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9416" y="1527791"/>
            <a:ext cx="559269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View inflate(int resource,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ViewGroup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root)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57" y="3421541"/>
            <a:ext cx="1892134" cy="32959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1836" y="5069529"/>
            <a:ext cx="213522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ym typeface="Wingdings" panose="05000000000000000000" pitchFamily="2" charset="2"/>
              </a:rPr>
              <a:t>activity_sub.xml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레이아웃을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로딩하기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전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885" y="2996951"/>
            <a:ext cx="2182422" cy="37205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361251" y="5069529"/>
            <a:ext cx="2366068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sym typeface="Wingdings" panose="05000000000000000000" pitchFamily="2" charset="2"/>
              </a:rPr>
              <a:t>inflater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로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activity_sub.xml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레이아웃을 을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로딩한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31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대부분의 앱은 여러 화면으로 구성되어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전환하며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화면은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앱을 만들기 위해서는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를 잘 다루는 것이 필수적입니다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만 알면 앱을 잘 구현할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아닙니다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 앱은 다음 네 가지로 구성 요소 중에 하나입니다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갈 길이 멀다고요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한 걸음씩 가면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Service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Broadcast Receiver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Content Provider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만들어 앱에 추가하려면</a:t>
            </a:r>
            <a:r>
              <a:rPr lang="en-US" altLang="ko-KR" dirty="0" smtClean="0">
                <a:sym typeface="Wingdings" panose="05000000000000000000" pitchFamily="2" charset="2"/>
              </a:rPr>
              <a:t>, 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나머지 구성 요소도 같은 방법으로 추가할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Activity</a:t>
            </a:r>
            <a:r>
              <a:rPr lang="ko-KR" altLang="en-US" dirty="0" smtClean="0">
                <a:sym typeface="Wingdings" panose="05000000000000000000" pitchFamily="2" charset="2"/>
              </a:rPr>
              <a:t>를 소스 코드에서 띄울 때는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새로 띄운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다시 원래의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돌아오면서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받아 처리하는 코드가 필요할 때는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startActivityForResult()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16" y="5661248"/>
            <a:ext cx="1086179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startActivityForResult</a:t>
            </a:r>
            <a:r>
              <a:rPr lang="en-US" altLang="ko-KR" dirty="0" smtClean="0">
                <a:latin typeface="Consolas" panose="020B0609020204030204" pitchFamily="49" charset="0"/>
              </a:rPr>
              <a:t>(Intent </a:t>
            </a:r>
            <a:r>
              <a:rPr lang="en-US" altLang="ko-KR" dirty="0" err="1" smtClean="0">
                <a:latin typeface="Consolas" panose="020B0609020204030204" pitchFamily="49" charset="0"/>
              </a:rPr>
              <a:t>intent</a:t>
            </a:r>
            <a:r>
              <a:rPr lang="en-US" altLang="ko-KR" dirty="0" smtClean="0">
                <a:latin typeface="Consolas" panose="020B0609020204030204" pitchFamily="49" charset="0"/>
              </a:rPr>
              <a:t>, int </a:t>
            </a:r>
            <a:r>
              <a:rPr lang="en-US" altLang="ko-KR" dirty="0" err="1" smtClean="0">
                <a:latin typeface="Consolas" panose="020B0609020204030204" pitchFamily="49" charset="0"/>
              </a:rPr>
              <a:t>requestCode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두 개의 액티비티를 만들고 서로 메시지를 주고 받으며 화면을 전환하는 기능을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단계별로</a:t>
            </a:r>
            <a:r>
              <a:rPr lang="ko-KR" altLang="en-US" dirty="0" smtClean="0">
                <a:sym typeface="Wingdings" panose="05000000000000000000" pitchFamily="2" charset="2"/>
              </a:rPr>
              <a:t>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메시지를 전달하는 기능을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사용하여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b="1" dirty="0">
                <a:sym typeface="Wingdings" panose="05000000000000000000" pitchFamily="2" charset="2"/>
              </a:rPr>
              <a:t>onClick </a:t>
            </a:r>
            <a:r>
              <a:rPr lang="ko-KR" altLang="en-US" b="1" dirty="0" smtClean="0">
                <a:sym typeface="Wingdings" panose="05000000000000000000" pitchFamily="2" charset="2"/>
              </a:rPr>
              <a:t>이벤트를 재정의하는 방법으로 구현합니다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버튼이나 타이틀 바에 있는 화살표로 돌아갈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메소드를 활용하여 코딩을 단순하게 하는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단계와 기능은 같지만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onClickListener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dirty="0" smtClean="0">
                <a:sym typeface="Wingdings" panose="05000000000000000000" pitchFamily="2" charset="2"/>
              </a:rPr>
              <a:t>, 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두 액티비티 사이에 메시지를 주고 받은 것을 확인하고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단계별 실습을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4" y="1768738"/>
            <a:ext cx="2676839" cy="46186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0" y="1781752"/>
            <a:ext cx="2626534" cy="4605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8" y="1781752"/>
            <a:ext cx="2624831" cy="46056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534" y="1781752"/>
            <a:ext cx="2610939" cy="46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메인 액티비티 외에 추가적으로 액티비티를 만들고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메시지를 전달하는 </a:t>
            </a:r>
            <a:r>
              <a:rPr lang="ko-KR" altLang="en-US" dirty="0" smtClean="0">
                <a:sym typeface="Wingdings" panose="05000000000000000000" pitchFamily="2" charset="2"/>
              </a:rPr>
              <a:t>기능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Hu043ActivityOne</a:t>
            </a:r>
            <a:r>
              <a:rPr lang="ko-KR" altLang="en-US" dirty="0" smtClean="0">
                <a:sym typeface="Wingdings" panose="05000000000000000000" pitchFamily="2" charset="2"/>
              </a:rPr>
              <a:t>라는 </a:t>
            </a:r>
            <a:r>
              <a:rPr lang="ko-KR" altLang="en-US" dirty="0">
                <a:sym typeface="Wingdings" panose="05000000000000000000" pitchFamily="2" charset="2"/>
              </a:rPr>
              <a:t>이름으로 새로운 프로젝트를 시작하고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패키지 이름은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사용자의 입력을 받을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</a:t>
            </a:r>
            <a:r>
              <a:rPr lang="ko-KR" altLang="en-US" dirty="0" smtClean="0">
                <a:sym typeface="Wingdings" panose="05000000000000000000" pitchFamily="2" charset="2"/>
              </a:rPr>
              <a:t> 하나와 다음 화면으로 전환하기 위한 버튼 하나를 가진 화면을 구성합니다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설정하기 위한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수정하십시오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입력상자의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hint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"lowercase"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8786" y="2730695"/>
            <a:ext cx="7920880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app_name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"&gt;Hu043ActivityOne&lt;/</a:t>
            </a:r>
            <a:r>
              <a:rPr lang="en-US" altLang="ko-KR" sz="1600" dirty="0">
                <a:latin typeface="Consolas" panose="020B0609020204030204" pitchFamily="49" charset="0"/>
              </a:rPr>
              <a:t>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="openActivity2</a:t>
            </a:r>
            <a:r>
              <a:rPr lang="en-US" altLang="ko-KR" sz="1600" dirty="0">
                <a:latin typeface="Consolas" panose="020B0609020204030204" pitchFamily="49" charset="0"/>
              </a:rPr>
              <a:t>"&gt;Activity2</a:t>
            </a:r>
            <a:r>
              <a:rPr lang="ko-KR" altLang="en-US" sz="1600" dirty="0">
                <a:latin typeface="Consolas" panose="020B0609020204030204" pitchFamily="49" charset="0"/>
              </a:rPr>
              <a:t>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&lt;string 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="openActivity1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  <a:r>
              <a:rPr lang="en-US" altLang="ko-KR" sz="1600" dirty="0" err="1">
                <a:latin typeface="Consolas" panose="020B0609020204030204" pitchFamily="49" charset="0"/>
              </a:rPr>
              <a:t>ActivityMain</a:t>
            </a:r>
            <a:r>
              <a:rPr lang="ko-KR" altLang="en-US" sz="1600" dirty="0">
                <a:latin typeface="Consolas" panose="020B0609020204030204" pitchFamily="49" charset="0"/>
              </a:rPr>
              <a:t>으로 가기</a:t>
            </a:r>
            <a:r>
              <a:rPr lang="en-US" altLang="ko-KR" sz="1600" dirty="0">
                <a:latin typeface="Consolas" panose="020B0609020204030204" pitchFamily="49" charset="0"/>
              </a:rPr>
              <a:t>&lt;/string&gt;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92" y="4202011"/>
            <a:ext cx="7946995" cy="203530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842581" y="3305307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97084" y="5467290"/>
            <a:ext cx="1872208" cy="204991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222" y="2185392"/>
            <a:ext cx="2629435" cy="4515470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stCxn id="19" idx="1"/>
          </p:cNvCxnSpPr>
          <p:nvPr/>
        </p:nvCxnSpPr>
        <p:spPr>
          <a:xfrm flipH="1">
            <a:off x="10386494" y="3561691"/>
            <a:ext cx="408295" cy="329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94789" y="340780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hint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11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&lt;EditText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editTextTextPersonName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android:layout_marginBottom</a:t>
            </a:r>
            <a:r>
              <a:rPr lang="en-US" altLang="ko-KR" sz="1400" dirty="0">
                <a:latin typeface="Consolas" panose="020B0609020204030204" pitchFamily="49" charset="0"/>
              </a:rPr>
              <a:t>="24dp"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android:hint</a:t>
            </a:r>
            <a:r>
              <a:rPr lang="en-US" altLang="ko-KR" sz="1400" dirty="0">
                <a:latin typeface="Consolas" panose="020B0609020204030204" pitchFamily="49" charset="0"/>
              </a:rPr>
              <a:t>="lowercase"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android:inputType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textPersonName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android:textAlignment</a:t>
            </a:r>
            <a:r>
              <a:rPr lang="en-US" altLang="ko-KR" sz="1400" dirty="0">
                <a:latin typeface="Consolas" panose="020B0609020204030204" pitchFamily="49" charset="0"/>
              </a:rPr>
              <a:t>="center"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android:textStyle</a:t>
            </a:r>
            <a:r>
              <a:rPr lang="en-US" altLang="ko-KR" sz="1400" dirty="0">
                <a:latin typeface="Consolas" panose="020B0609020204030204" pitchFamily="49" charset="0"/>
              </a:rPr>
              <a:t>="bold"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android:text="@string/openActivity2"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68770" y="1108248"/>
            <a:ext cx="44390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activity_main.xml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222" y="2185392"/>
            <a:ext cx="2629435" cy="45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ko-KR" altLang="en-US" b="1" dirty="0" smtClean="0">
                <a:sym typeface="Wingdings" panose="05000000000000000000" pitchFamily="2" charset="2"/>
              </a:rPr>
              <a:t>계속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두 번째 액티비티를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</a:t>
            </a:r>
            <a:r>
              <a:rPr lang="ko-KR" altLang="en-US" dirty="0">
                <a:sym typeface="Wingdings" panose="05000000000000000000" pitchFamily="2" charset="2"/>
              </a:rPr>
              <a:t>창의 </a:t>
            </a:r>
            <a:r>
              <a:rPr lang="en-US" altLang="ko-KR" dirty="0">
                <a:sym typeface="Wingdings" panose="05000000000000000000" pitchFamily="2" charset="2"/>
              </a:rPr>
              <a:t>[app]</a:t>
            </a:r>
            <a:r>
              <a:rPr lang="ko-KR" altLang="en-US" dirty="0">
                <a:sym typeface="Wingdings" panose="05000000000000000000" pitchFamily="2" charset="2"/>
              </a:rPr>
              <a:t> 폴더 위에서 우클릭하여 나타난 메뉴에서 </a:t>
            </a:r>
            <a:r>
              <a:rPr lang="en-US" altLang="ko-KR" dirty="0">
                <a:sym typeface="Wingdings" panose="05000000000000000000" pitchFamily="2" charset="2"/>
              </a:rPr>
              <a:t>[New  Activity  </a:t>
            </a:r>
            <a:r>
              <a:rPr lang="en-US" altLang="ko-KR" b="1" dirty="0">
                <a:sym typeface="Wingdings" panose="05000000000000000000" pitchFamily="2" charset="2"/>
              </a:rPr>
              <a:t>Empty Activity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를 선택하여 새로운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 생성을 위한 대화상자를 </a:t>
            </a:r>
            <a:r>
              <a:rPr lang="ko-KR" altLang="en-US" dirty="0" smtClean="0">
                <a:sym typeface="Wingdings" panose="05000000000000000000" pitchFamily="2" charset="2"/>
              </a:rPr>
              <a:t>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액티비티와</a:t>
            </a:r>
            <a:r>
              <a:rPr lang="ko-KR" altLang="en-US" dirty="0" smtClean="0">
                <a:sym typeface="Wingdings" panose="05000000000000000000" pitchFamily="2" charset="2"/>
              </a:rPr>
              <a:t> 레이아웃 이름을 다음과 같이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en-US" altLang="ko-KR" dirty="0">
                <a:sym typeface="Wingdings" panose="05000000000000000000" pitchFamily="2" charset="2"/>
              </a:rPr>
              <a:t>Name: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activity2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(</a:t>
            </a:r>
            <a:r>
              <a:rPr lang="ko-KR" altLang="en-US" dirty="0" smtClean="0">
                <a:sym typeface="Wingdings" panose="05000000000000000000" pitchFamily="2" charset="2"/>
              </a:rPr>
              <a:t>자동으로 생성된 </a:t>
            </a:r>
            <a:r>
              <a:rPr lang="en-US" altLang="ko-KR" dirty="0" smtClean="0">
                <a:sym typeface="Wingdings" panose="05000000000000000000" pitchFamily="2" charset="2"/>
              </a:rPr>
              <a:t>"_"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삭제하는 것을 추천합니다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b="1" dirty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자동으로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Default margin = 24dp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 시작하십시오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화면을 </a:t>
            </a:r>
            <a:r>
              <a:rPr lang="en-US" altLang="ko-KR" dirty="0" smtClean="0">
                <a:sym typeface="Wingdings" panose="05000000000000000000" pitchFamily="2" charset="2"/>
              </a:rPr>
              <a:t>TextView(id=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하나와 </a:t>
            </a:r>
            <a:r>
              <a:rPr lang="en-US" altLang="ko-KR" dirty="0" smtClean="0">
                <a:sym typeface="Wingdings" panose="05000000000000000000" pitchFamily="2" charset="2"/>
              </a:rPr>
              <a:t>Button(id=button)</a:t>
            </a:r>
            <a:r>
              <a:rPr lang="ko-KR" altLang="en-US" dirty="0" smtClean="0">
                <a:sym typeface="Wingdings" panose="05000000000000000000" pitchFamily="2" charset="2"/>
              </a:rPr>
              <a:t> 하나로 아래와 같이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708816"/>
            <a:ext cx="7718705" cy="288853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886901" y="5229200"/>
            <a:ext cx="2945403" cy="720080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646" y="5073608"/>
            <a:ext cx="2579566" cy="1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8686" y="836712"/>
            <a:ext cx="7947156" cy="56938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string/openActivity1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&lt;TextView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</a:t>
            </a:r>
            <a:r>
              <a:rPr lang="en-US" altLang="ko-KR" sz="1400" dirty="0" smtClean="0">
                <a:latin typeface="Consolas" panose="020B0609020204030204" pitchFamily="49" charset="0"/>
              </a:rPr>
              <a:t>id/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android:layout_width="0dp"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android:layout_marginBottom</a:t>
            </a:r>
            <a:r>
              <a:rPr lang="en-US" altLang="ko-KR" sz="1400" dirty="0">
                <a:latin typeface="Consolas" panose="020B0609020204030204" pitchFamily="49" charset="0"/>
              </a:rPr>
              <a:t>="44dp"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android:layout_weight</a:t>
            </a:r>
            <a:r>
              <a:rPr lang="en-US" altLang="ko-KR" sz="1400" dirty="0">
                <a:latin typeface="Consolas" panose="020B0609020204030204" pitchFamily="49" charset="0"/>
              </a:rPr>
              <a:t>="1"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android:ems</a:t>
            </a:r>
            <a:r>
              <a:rPr lang="en-US" altLang="ko-KR" sz="1400" dirty="0">
                <a:latin typeface="Consolas" panose="020B0609020204030204" pitchFamily="49" charset="0"/>
              </a:rPr>
              <a:t>="10"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android:gravity="</a:t>
            </a:r>
            <a:r>
              <a:rPr lang="en-US" altLang="ko-KR" sz="1400" dirty="0" err="1">
                <a:latin typeface="Consolas" panose="020B0609020204030204" pitchFamily="49" charset="0"/>
              </a:rPr>
              <a:t>center|center_horizontal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android:textSize="18sp"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app:layout_constraintBottom_toTopOf</a:t>
            </a:r>
            <a:r>
              <a:rPr lang="en-US" altLang="ko-KR" sz="1400" dirty="0">
                <a:latin typeface="Consolas" panose="020B0609020204030204" pitchFamily="49" charset="0"/>
              </a:rPr>
              <a:t>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4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app:layout_constraintHorizontal_bias</a:t>
            </a:r>
            <a:r>
              <a:rPr lang="en-US" altLang="ko-KR" sz="1400" dirty="0">
                <a:latin typeface="Consolas" panose="020B0609020204030204" pitchFamily="49" charset="0"/>
              </a:rPr>
              <a:t>="0.0"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400" dirty="0">
                <a:latin typeface="Consolas" panose="020B0609020204030204" pitchFamily="49" charset="0"/>
              </a:rPr>
              <a:t>="parent"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50985" y="972480"/>
            <a:ext cx="390363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activity2.xml  </a:t>
            </a:r>
            <a:r>
              <a:rPr lang="ko-KR" altLang="en-US" dirty="0"/>
              <a:t>파일의 일부분입니다</a:t>
            </a:r>
            <a:r>
              <a:rPr lang="en-US" altLang="ko-KR" dirty="0"/>
              <a:t>.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58" y="1577630"/>
            <a:ext cx="2842506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1 </a:t>
            </a:r>
            <a:r>
              <a:rPr lang="ko-KR" altLang="en-US" b="1" dirty="0">
                <a:sym typeface="Wingdings" panose="05000000000000000000" pitchFamily="2" charset="2"/>
              </a:rPr>
              <a:t>단계 계속 </a:t>
            </a:r>
            <a:r>
              <a:rPr lang="en-US" altLang="ko-KR" b="1" dirty="0">
                <a:sym typeface="Wingdings" panose="05000000000000000000" pitchFamily="2" charset="2"/>
              </a:rPr>
              <a:t>- AndroidManifest.xml </a:t>
            </a:r>
            <a:r>
              <a:rPr lang="ko-KR" altLang="en-US" b="1" dirty="0" smtClean="0">
                <a:sym typeface="Wingdings" panose="05000000000000000000" pitchFamily="2" charset="2"/>
              </a:rPr>
              <a:t>수정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 창에서 </a:t>
            </a:r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여십시오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태그가 추가되어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태그의 </a:t>
            </a:r>
            <a:r>
              <a:rPr lang="en-US" altLang="ko-KR" dirty="0" smtClean="0">
                <a:sym typeface="Wingdings" panose="05000000000000000000" pitchFamily="2" charset="2"/>
              </a:rPr>
              <a:t>name </a:t>
            </a:r>
            <a:r>
              <a:rPr lang="ko-KR" altLang="en-US" dirty="0" smtClean="0">
                <a:sym typeface="Wingdings" panose="05000000000000000000" pitchFamily="2" charset="2"/>
              </a:rPr>
              <a:t>속성 값으로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.Activity2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설정된 것을 볼 수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ko-KR" altLang="en-US" dirty="0" err="1" smtClean="0">
                <a:sym typeface="Wingdings" panose="05000000000000000000" pitchFamily="2" charset="2"/>
              </a:rPr>
              <a:t>안스가</a:t>
            </a:r>
            <a:r>
              <a:rPr lang="ko-KR" altLang="en-US" dirty="0" smtClean="0">
                <a:sym typeface="Wingdings" panose="05000000000000000000" pitchFamily="2" charset="2"/>
              </a:rPr>
              <a:t> 자동으로 추가한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다음 화면을 참고하여 이 </a:t>
            </a:r>
            <a:r>
              <a:rPr lang="en-US" altLang="ko-KR" dirty="0" smtClean="0">
                <a:sym typeface="Wingdings" panose="05000000000000000000" pitchFamily="2" charset="2"/>
              </a:rPr>
              <a:t>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android:label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parentActivityName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4944"/>
            <a:ext cx="8309006" cy="26973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901372" y="3428999"/>
            <a:ext cx="6840760" cy="79208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7176120" y="3933056"/>
            <a:ext cx="17281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16019" y="4319518"/>
            <a:ext cx="214193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[</a:t>
            </a:r>
            <a:r>
              <a:rPr lang="ko-KR" altLang="en-US" sz="1400" dirty="0" smtClean="0"/>
              <a:t>돌아가기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 화살표가 화면 </a:t>
            </a:r>
            <a:endParaRPr lang="en-US" altLang="ko-KR" sz="1400" dirty="0" smtClean="0"/>
          </a:p>
          <a:p>
            <a:r>
              <a:rPr lang="ko-KR" altLang="en-US" sz="1400" dirty="0" smtClean="0"/>
              <a:t>상단에 표시하게 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68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 입력을 받아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전달해야 함으로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클래스 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전역변수로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선언합니다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참조합니다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OnClick()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재정의하며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사용자의 입력을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에 저장하여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호출합니다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955716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intent.putExtra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2812095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19736" y="6064162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07768" y="5733256"/>
            <a:ext cx="0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간 전환하기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로 만든 레이아웃은 어떻게 화면에 보여지는 것일까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레이아웃 인플레이션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화면을 더 추가하기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화면 구성과 화면 간 전환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인텐트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다른 화면으로 데이터 전달하기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데스크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위한 플래그와 부가 데이터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데스크 관리 이해하기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수명주기에 대하여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액티비티 수명주기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간단한 데이터 저장하기와 가져오기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SharedPreferences </a:t>
            </a:r>
            <a:r>
              <a:rPr lang="ko-KR" altLang="en-US" dirty="0" smtClean="0">
                <a:sym typeface="Wingdings" panose="05000000000000000000" pitchFamily="2" charset="2"/>
              </a:rPr>
              <a:t>사용하기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</a:t>
            </a:r>
            <a:r>
              <a:rPr lang="en-US" altLang="ko-KR" dirty="0" smtClean="0">
                <a:sym typeface="Wingdings" panose="05000000000000000000" pitchFamily="2" charset="2"/>
              </a:rPr>
              <a:t>: button click event</a:t>
            </a:r>
            <a:r>
              <a:rPr lang="ko-KR" altLang="en-US" dirty="0" smtClean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() </a:t>
            </a:r>
            <a:r>
              <a:rPr lang="ko-KR" altLang="en-US" dirty="0" smtClean="0">
                <a:latin typeface="Consolas" panose="020B0609020204030204" pitchFamily="49" charset="0"/>
              </a:rPr>
              <a:t>코딩합니다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406381"/>
            <a:ext cx="11365852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Button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final EditText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</a:t>
            </a:r>
            <a:r>
              <a:rPr lang="en-US" altLang="ko-KR" sz="1600" b="1" dirty="0">
                <a:latin typeface="Consolas" panose="020B0609020204030204" pitchFamily="49" charset="0"/>
              </a:rPr>
              <a:t>Activity2.class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startActivity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56240" y="2420888"/>
            <a:ext cx="261321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41724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>
                <a:sym typeface="Wingdings" panose="05000000000000000000" pitchFamily="2" charset="2"/>
              </a:rPr>
              <a:t>코딩</a:t>
            </a:r>
            <a:r>
              <a:rPr lang="en-US" altLang="ko-KR" dirty="0">
                <a:sym typeface="Wingdings" panose="05000000000000000000" pitchFamily="2" charset="2"/>
              </a:rPr>
              <a:t>: button click event</a:t>
            </a:r>
            <a:r>
              <a:rPr lang="ko-KR" altLang="en-US" dirty="0">
                <a:sym typeface="Wingdings" panose="05000000000000000000" pitchFamily="2" charset="2"/>
              </a:rPr>
              <a:t>에 반응하도록 </a:t>
            </a:r>
            <a:r>
              <a:rPr lang="en-US" altLang="ko-KR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</a:rPr>
              <a:t>() </a:t>
            </a:r>
            <a:r>
              <a:rPr lang="ko-KR" altLang="en-US" dirty="0">
                <a:latin typeface="Consolas" panose="020B0609020204030204" pitchFamily="49" charset="0"/>
              </a:rPr>
              <a:t>코딩합니다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activity2.xml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리소스 파일을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인플레이션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객체화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하고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, button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과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참조합니다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getIntent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호출하여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가 보낸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참조하고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찾아냅니다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인텐트에서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로 찾아낸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value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"Received:"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를 붙여서 보여줍니다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en-US" altLang="ko-KR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메인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액티티비로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 돌아가기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버튼에 반응할 수 있도록 </a:t>
            </a:r>
            <a:r>
              <a:rPr lang="en-US" altLang="ko-KR" dirty="0" err="1">
                <a:latin typeface="Consolas" panose="020B0609020204030204" pitchFamily="49" charset="0"/>
                <a:sym typeface="Wingdings" panose="05000000000000000000" pitchFamily="2" charset="2"/>
              </a:rPr>
              <a:t>button.setOnClickListener</a:t>
            </a: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ko-KR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버튼이 </a:t>
            </a:r>
            <a:r>
              <a:rPr lang="ko-KR" altLang="en-US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클릭되면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현재 액티비티를 끝내는 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finish() </a:t>
            </a:r>
            <a:r>
              <a:rPr lang="ko-KR" altLang="en-US" dirty="0" smtClean="0">
                <a:latin typeface="Consolas" panose="020B0609020204030204" pitchFamily="49" charset="0"/>
                <a:sym typeface="Wingdings" panose="05000000000000000000" pitchFamily="2" charset="2"/>
              </a:rPr>
              <a:t>메소드를 호출합니다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. </a:t>
            </a:r>
            <a:endParaRPr lang="en-US" altLang="ko-KR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2883708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finish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41175" y="356888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44072" y="4526870"/>
            <a:ext cx="448231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 user defined key "</a:t>
            </a:r>
            <a:r>
              <a:rPr lang="en-US" altLang="ko-KR" dirty="0" err="1" smtClean="0"/>
              <a:t>toUpperService</a:t>
            </a:r>
            <a:r>
              <a:rPr lang="en-US" altLang="ko-KR" dirty="0" smtClean="0"/>
              <a:t>" </a:t>
            </a:r>
            <a:br>
              <a:rPr lang="en-US" altLang="ko-KR" dirty="0" smtClean="0"/>
            </a:br>
            <a:r>
              <a:rPr lang="en-US" altLang="ko-KR" dirty="0" smtClean="0"/>
              <a:t>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18588" y="4850035"/>
            <a:ext cx="7254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코딩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436578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Activity2 extends AppCompatActivity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 received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intent.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getStringExtra</a:t>
            </a:r>
            <a:r>
              <a:rPr lang="en-US" altLang="ko-KR" sz="1600" dirty="0">
                <a:latin typeface="Consolas" panose="020B0609020204030204" pitchFamily="49" charset="0"/>
              </a:rPr>
              <a:t>("</a:t>
            </a:r>
            <a:r>
              <a:rPr lang="en-US" altLang="ko-KR" sz="1600" b="1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textView.setText</a:t>
            </a:r>
            <a:r>
              <a:rPr lang="en-US" altLang="ko-KR" sz="1600" dirty="0">
                <a:latin typeface="Consolas" panose="020B0609020204030204" pitchFamily="49" charset="0"/>
              </a:rPr>
              <a:t>("Received: " + received);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00256" y="1988840"/>
            <a:ext cx="218521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Activity2.java </a:t>
            </a:r>
            <a:r>
              <a:rPr lang="ko-KR" altLang="en-US" dirty="0"/>
              <a:t>코딩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07245" y="3214717"/>
            <a:ext cx="442140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user defined key: activity2 will use this </a:t>
            </a:r>
          </a:p>
          <a:p>
            <a:r>
              <a:rPr lang="en-US" altLang="ko-KR" dirty="0" smtClean="0"/>
              <a:t>key to find the value associated with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753132" y="3537883"/>
            <a:ext cx="725485" cy="3144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6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40" y="1819513"/>
            <a:ext cx="2658488" cy="4560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90" y="1824439"/>
            <a:ext cx="2572444" cy="45555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97" y="1809850"/>
            <a:ext cx="2607439" cy="45701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653" y="1832716"/>
            <a:ext cx="2631864" cy="454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dirty="0" smtClean="0">
                <a:sym typeface="Wingdings" panose="05000000000000000000" pitchFamily="2" charset="2"/>
              </a:rPr>
              <a:t>Hu043ActivityOne </a:t>
            </a:r>
            <a:r>
              <a:rPr lang="ko-KR" altLang="en-US" dirty="0" smtClean="0">
                <a:sym typeface="Wingdings" panose="05000000000000000000" pitchFamily="2" charset="2"/>
              </a:rPr>
              <a:t>프로젝트 폴더를 </a:t>
            </a:r>
            <a:r>
              <a:rPr lang="ko-KR" altLang="en-US" dirty="0">
                <a:sym typeface="Wingdings" panose="05000000000000000000" pitchFamily="2" charset="2"/>
              </a:rPr>
              <a:t>복사하여 프로젝트 </a:t>
            </a:r>
            <a:r>
              <a:rPr lang="en-US" altLang="ko-KR" dirty="0" smtClean="0">
                <a:sym typeface="Wingdings" panose="05000000000000000000" pitchFamily="2" charset="2"/>
              </a:rPr>
              <a:t>Hu044ActivityTwo </a:t>
            </a:r>
            <a:r>
              <a:rPr lang="ko-KR" altLang="en-US" dirty="0">
                <a:sym typeface="Wingdings" panose="05000000000000000000" pitchFamily="2" charset="2"/>
              </a:rPr>
              <a:t>를 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2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파일만 수정하면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열린 프로젝트들을 </a:t>
            </a:r>
            <a:r>
              <a:rPr lang="en-US" altLang="ko-KR" dirty="0">
                <a:sym typeface="Wingdings" panose="05000000000000000000" pitchFamily="2" charset="2"/>
              </a:rPr>
              <a:t>Close</a:t>
            </a:r>
            <a:r>
              <a:rPr lang="ko-KR" altLang="en-US" dirty="0">
                <a:sym typeface="Wingdings" panose="05000000000000000000" pitchFamily="2" charset="2"/>
              </a:rPr>
              <a:t>하고</a:t>
            </a:r>
            <a:r>
              <a:rPr lang="en-US" altLang="ko-KR" dirty="0">
                <a:sym typeface="Wingdings" panose="05000000000000000000" pitchFamily="2" charset="2"/>
              </a:rPr>
              <a:t>, [Open an existing project]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>Hu044ProjectTwo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>
                <a:sym typeface="Wingdings" panose="05000000000000000000" pitchFamily="2" charset="2"/>
              </a:rPr>
              <a:t>시작합니다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Package </a:t>
            </a:r>
            <a:r>
              <a:rPr lang="ko-KR" altLang="en-US" dirty="0">
                <a:sym typeface="Wingdings" panose="05000000000000000000" pitchFamily="2" charset="2"/>
              </a:rPr>
              <a:t>이름이 </a:t>
            </a:r>
            <a:r>
              <a:rPr lang="en-US" altLang="ko-KR" dirty="0">
                <a:sym typeface="Wingdings" panose="05000000000000000000" pitchFamily="2" charset="2"/>
              </a:rPr>
              <a:t>activity</a:t>
            </a:r>
            <a:r>
              <a:rPr lang="ko-KR" altLang="en-US" dirty="0">
                <a:sym typeface="Wingdings" panose="05000000000000000000" pitchFamily="2" charset="2"/>
              </a:rPr>
              <a:t>로 같으므로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파일들만 수정하고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[Sync Project with gradle]</a:t>
            </a:r>
            <a:r>
              <a:rPr lang="ko-KR" altLang="en-US" dirty="0">
                <a:sym typeface="Wingdings" panose="05000000000000000000" pitchFamily="2" charset="2"/>
              </a:rPr>
              <a:t>를 실행하고</a:t>
            </a:r>
            <a:r>
              <a:rPr lang="en-US" altLang="ko-KR" dirty="0">
                <a:sym typeface="Wingdings" panose="05000000000000000000" pitchFamily="2" charset="2"/>
              </a:rPr>
              <a:t>, [Build  Clean Project &amp; Rebuild Project]</a:t>
            </a:r>
            <a:r>
              <a:rPr lang="ko-KR" altLang="en-US" dirty="0">
                <a:sym typeface="Wingdings" panose="05000000000000000000" pitchFamily="2" charset="2"/>
              </a:rPr>
              <a:t>를 실행합니다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1</a:t>
            </a:r>
            <a:r>
              <a:rPr lang="ko-KR" altLang="en-US" b="1" dirty="0">
                <a:sym typeface="Wingdings" panose="05000000000000000000" pitchFamily="2" charset="2"/>
              </a:rPr>
              <a:t>단계와 기능은 같지만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onClickListener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인터페이스를 사용하지 않고</a:t>
            </a:r>
            <a:r>
              <a:rPr lang="en-US" altLang="ko-KR" b="1" dirty="0" smtClean="0">
                <a:sym typeface="Wingdings" panose="05000000000000000000" pitchFamily="2" charset="2"/>
              </a:rPr>
              <a:t>, xml </a:t>
            </a:r>
            <a:r>
              <a:rPr lang="ko-KR" altLang="en-US" b="1" dirty="0" smtClean="0">
                <a:sym typeface="Wingdings" panose="05000000000000000000" pitchFamily="2" charset="2"/>
              </a:rPr>
              <a:t>파일의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onClick </a:t>
            </a:r>
            <a:r>
              <a:rPr lang="ko-KR" altLang="en-US" b="1" dirty="0">
                <a:sym typeface="Wingdings" panose="05000000000000000000" pitchFamily="2" charset="2"/>
              </a:rPr>
              <a:t>속성에 메소드 이름을 명시하는 방식으로 구현합니다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(button)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b="1" dirty="0" smtClean="0">
                <a:sym typeface="Wingdings" panose="05000000000000000000" pitchFamily="2" charset="2"/>
              </a:rPr>
              <a:t>OpenActivity2onClick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이름을 명시하고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 메소드를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89940" y="5419312"/>
            <a:ext cx="3711272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복사 혹은 프로젝트 </a:t>
            </a:r>
            <a:r>
              <a:rPr lang="ko-KR" altLang="en-US" sz="1600" dirty="0" err="1" smtClean="0"/>
              <a:t>풀더</a:t>
            </a:r>
            <a:r>
              <a:rPr lang="ko-KR" altLang="en-US" sz="1600" dirty="0" smtClean="0"/>
              <a:t> 이름을 바꿀 때</a:t>
            </a:r>
            <a:r>
              <a:rPr lang="en-US" altLang="ko-KR" sz="1600" dirty="0" smtClean="0"/>
              <a:t>, </a:t>
            </a:r>
          </a:p>
          <a:p>
            <a:r>
              <a:rPr lang="en-US" altLang="ko-KR" sz="1600" dirty="0" smtClean="0"/>
              <a:t>package </a:t>
            </a:r>
            <a:r>
              <a:rPr lang="ko-KR" altLang="en-US" sz="1600" dirty="0" smtClean="0"/>
              <a:t>이름을 바꾸지 않는다면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strings.xml &amp; </a:t>
            </a:r>
            <a:r>
              <a:rPr lang="en-US" altLang="ko-KR" sz="1600" dirty="0" err="1" smtClean="0"/>
              <a:t>settings.gradle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ko-KR" altLang="en-US" sz="1600" dirty="0" smtClean="0"/>
              <a:t>파일들만 수정하면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1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463" y="788910"/>
            <a:ext cx="794715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android:onClick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="openActivity2onClick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android:text="@</a:t>
            </a:r>
            <a:r>
              <a:rPr lang="en-US" altLang="ko-KR" sz="1600" dirty="0" smtClean="0">
                <a:latin typeface="Consolas" panose="020B0609020204030204" pitchFamily="49" charset="0"/>
              </a:rPr>
              <a:t>string/openActivity2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android:textSize="24sp"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600" b="1" dirty="0">
                <a:latin typeface="Consolas" panose="020B0609020204030204" pitchFamily="49" charset="0"/>
              </a:rPr>
              <a:t>="false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app:layout_constraintBottom_toBottomOf="parent"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app:layout_constraintEnd_toEndOf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app:layout_constraintStart_toStartOf</a:t>
            </a:r>
            <a:r>
              <a:rPr lang="en-US" altLang="ko-KR" sz="1600" dirty="0">
                <a:latin typeface="Consolas" panose="020B0609020204030204" pitchFamily="49" charset="0"/>
              </a:rPr>
              <a:t>="parent"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app:layout_constraintTop_toTopOf="parent"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1736141"/>
            <a:ext cx="338105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/>
              <a:t>activity_main.xml  </a:t>
            </a:r>
            <a:r>
              <a:rPr lang="ko-KR" altLang="en-US" dirty="0" smtClean="0"/>
              <a:t>달라진 부분</a:t>
            </a:r>
            <a:endParaRPr lang="en-US" altLang="ko-KR" dirty="0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5591944" y="1920807"/>
            <a:ext cx="792088" cy="28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명시된 메소드 </a:t>
            </a:r>
            <a:r>
              <a:rPr lang="en-US" altLang="ko-KR" dirty="0" smtClean="0">
                <a:sym typeface="Wingdings" panose="05000000000000000000" pitchFamily="2" charset="2"/>
              </a:rPr>
              <a:t>openActivity2onClick()</a:t>
            </a:r>
            <a:r>
              <a:rPr lang="ko-KR" altLang="en-US" dirty="0" smtClean="0">
                <a:sym typeface="Wingdings" panose="05000000000000000000" pitchFamily="2" charset="2"/>
              </a:rPr>
              <a:t>를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속 안이 아니라 </a:t>
            </a:r>
            <a:r>
              <a:rPr lang="en-US" altLang="ko-KR" dirty="0" smtClean="0">
                <a:sym typeface="Wingdings" panose="05000000000000000000" pitchFamily="2" charset="2"/>
              </a:rPr>
              <a:t>onCreate()</a:t>
            </a:r>
            <a:r>
              <a:rPr lang="ko-KR" altLang="en-US" dirty="0" smtClean="0">
                <a:sym typeface="Wingdings" panose="05000000000000000000" pitchFamily="2" charset="2"/>
              </a:rPr>
              <a:t>와 같은 수준으로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class</a:t>
            </a:r>
            <a:r>
              <a:rPr lang="ko-KR" altLang="en-US" dirty="0" smtClean="0">
                <a:sym typeface="Wingdings" panose="05000000000000000000" pitchFamily="2" charset="2"/>
              </a:rPr>
              <a:t>의 속성의 정의하여 클래스 내부의 모든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메소드들에서</a:t>
            </a:r>
            <a:r>
              <a:rPr lang="ko-KR" altLang="en-US" dirty="0" smtClean="0">
                <a:sym typeface="Wingdings" panose="05000000000000000000" pitchFamily="2" charset="2"/>
              </a:rPr>
              <a:t> 모두 사용할 수 있도록 선언합니다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5398" y="2424173"/>
            <a:ext cx="1136585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smtClean="0">
                <a:latin typeface="Consolas" panose="020B0609020204030204" pitchFamily="49" charset="0"/>
              </a:rPr>
              <a:t>void ... 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2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코딩에서 버튼 클릭 이벤트를 다루는 부분을 다음과 같이 더 간단히 하는 방법이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경우</a:t>
            </a:r>
            <a:r>
              <a:rPr lang="en-US" altLang="ko-KR" dirty="0" smtClean="0">
                <a:sym typeface="Wingdings" panose="05000000000000000000" pitchFamily="2" charset="2"/>
              </a:rPr>
              <a:t>, activity_menu.xml 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해당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명시해야 합니다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EditText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smtClean="0">
                <a:latin typeface="Consolas" panose="020B0609020204030204" pitchFamily="49" charset="0"/>
              </a:rPr>
              <a:t>openActivity2onClick(View </a:t>
            </a:r>
            <a:r>
              <a:rPr lang="en-US" altLang="ko-KR" sz="1600" dirty="0">
                <a:latin typeface="Consolas" panose="020B0609020204030204" pitchFamily="49" charset="0"/>
              </a:rPr>
              <a:t>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Intent(this, Activity2.class);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intent.putExtra("</a:t>
            </a:r>
            <a:r>
              <a:rPr lang="en-US" altLang="ko-KR" sz="16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53100" y="1844824"/>
            <a:ext cx="7011052" cy="28803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5398" y="4293096"/>
            <a:ext cx="6988754" cy="28803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3100" y="3579882"/>
            <a:ext cx="1700352" cy="28116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06087" y="4567892"/>
            <a:ext cx="576064" cy="227302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982151" y="3436723"/>
            <a:ext cx="321761" cy="183675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293715" y="4437112"/>
            <a:ext cx="560457" cy="1688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ym typeface="Wingdings" panose="05000000000000000000" pitchFamily="2" charset="2"/>
              </a:rPr>
              <a:t>단계</a:t>
            </a:r>
            <a:r>
              <a:rPr lang="en-US" altLang="ko-KR" b="1" dirty="0" smtClean="0">
                <a:sym typeface="Wingdings" panose="05000000000000000000" pitchFamily="2" charset="2"/>
              </a:rPr>
              <a:t>/2</a:t>
            </a:r>
            <a:r>
              <a:rPr lang="ko-KR" altLang="en-US" b="1" dirty="0" smtClean="0">
                <a:sym typeface="Wingdings" panose="05000000000000000000" pitchFamily="2" charset="2"/>
              </a:rPr>
              <a:t>단계 결과는 같습니다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40" y="1819513"/>
            <a:ext cx="2658488" cy="45604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90" y="1824439"/>
            <a:ext cx="2572444" cy="45555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97" y="1809850"/>
            <a:ext cx="2607439" cy="45701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653" y="1832716"/>
            <a:ext cx="2631864" cy="454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3 </a:t>
            </a:r>
            <a:r>
              <a:rPr lang="ko-KR" altLang="en-US" b="1" dirty="0" smtClean="0">
                <a:sym typeface="Wingdings" panose="05000000000000000000" pitchFamily="2" charset="2"/>
              </a:rPr>
              <a:t>단계 실습 </a:t>
            </a:r>
            <a:r>
              <a:rPr lang="en-US" altLang="ko-KR" dirty="0" smtClean="0">
                <a:sym typeface="Wingdings" panose="05000000000000000000" pitchFamily="2" charset="2"/>
              </a:rPr>
              <a:t>– MainActivity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Hu043ActivityOne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Hu045ActivityThree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를 만듭니다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열린 프로젝트들을 </a:t>
            </a:r>
            <a:r>
              <a:rPr lang="en-US" altLang="ko-KR" dirty="0" smtClean="0">
                <a:sym typeface="Wingdings" panose="05000000000000000000" pitchFamily="2" charset="2"/>
              </a:rPr>
              <a:t>Close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[Open an existing project]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>Hu045ProjectThree</a:t>
            </a:r>
            <a:r>
              <a:rPr lang="ko-KR" altLang="en-US" dirty="0" smtClean="0">
                <a:sym typeface="Wingdings" panose="05000000000000000000" pitchFamily="2" charset="2"/>
              </a:rPr>
              <a:t>를 시작합니다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Package </a:t>
            </a:r>
            <a:r>
              <a:rPr lang="ko-KR" altLang="en-US" dirty="0" smtClean="0">
                <a:sym typeface="Wingdings" panose="05000000000000000000" pitchFamily="2" charset="2"/>
              </a:rPr>
              <a:t>이름이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 같으므로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사실상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</a:rPr>
              <a:t>strings.xml, </a:t>
            </a:r>
            <a:r>
              <a:rPr lang="en-US" altLang="ko-KR" dirty="0" err="1">
                <a:sym typeface="Wingdings" panose="05000000000000000000" pitchFamily="2" charset="2"/>
              </a:rPr>
              <a:t>settings.gradle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파일들만 </a:t>
            </a:r>
            <a:r>
              <a:rPr lang="ko-KR" altLang="en-US" dirty="0">
                <a:sym typeface="Wingdings" panose="05000000000000000000" pitchFamily="2" charset="2"/>
              </a:rPr>
              <a:t>수정하고</a:t>
            </a:r>
            <a:r>
              <a:rPr lang="en-US" altLang="ko-KR" dirty="0">
                <a:sym typeface="Wingdings" panose="05000000000000000000" pitchFamily="2" charset="2"/>
              </a:rPr>
              <a:t>,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[Sync Project with gradle]</a:t>
            </a:r>
            <a:r>
              <a:rPr lang="ko-KR" altLang="en-US" dirty="0">
                <a:sym typeface="Wingdings" panose="05000000000000000000" pitchFamily="2" charset="2"/>
              </a:rPr>
              <a:t>를 실행하고</a:t>
            </a:r>
            <a:r>
              <a:rPr lang="en-US" altLang="ko-KR" dirty="0">
                <a:sym typeface="Wingdings" panose="05000000000000000000" pitchFamily="2" charset="2"/>
              </a:rPr>
              <a:t>, [Build  Clean </a:t>
            </a:r>
            <a:r>
              <a:rPr lang="en-US" altLang="ko-KR" dirty="0" smtClean="0">
                <a:sym typeface="Wingdings" panose="05000000000000000000" pitchFamily="2" charset="2"/>
              </a:rPr>
              <a:t>Project &amp; Rebuild Project]</a:t>
            </a:r>
            <a:r>
              <a:rPr lang="ko-KR" altLang="en-US" dirty="0">
                <a:sym typeface="Wingdings" panose="05000000000000000000" pitchFamily="2" charset="2"/>
              </a:rPr>
              <a:t>를 실행합니다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3</a:t>
            </a:r>
            <a:r>
              <a:rPr lang="ko-KR" altLang="en-US" b="1" dirty="0" smtClean="0">
                <a:sym typeface="Wingdings" panose="05000000000000000000" pitchFamily="2" charset="2"/>
              </a:rPr>
              <a:t>단계 전체 과정 설명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메시지를 보낼 때</a:t>
            </a:r>
            <a:r>
              <a:rPr lang="en-US" altLang="ko-KR" dirty="0">
                <a:sym typeface="Wingdings" panose="05000000000000000000" pitchFamily="2" charset="2"/>
              </a:rPr>
              <a:t>, Activity2 </a:t>
            </a:r>
            <a:r>
              <a:rPr lang="ko-KR" altLang="en-US" dirty="0">
                <a:sym typeface="Wingdings" panose="05000000000000000000" pitchFamily="2" charset="2"/>
              </a:rPr>
              <a:t>로부터 결과를 받을 것을 기대하며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활성화합니다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textView2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에도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b="1" dirty="0" smtClean="0">
                <a:sym typeface="Wingdings" panose="05000000000000000000" pitchFamily="2" charset="2"/>
              </a:rPr>
              <a:t>하나를 추가합니다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로부터 </a:t>
            </a:r>
            <a:r>
              <a:rPr lang="en-US" altLang="ko-KR" dirty="0">
                <a:sym typeface="Wingdings" panose="05000000000000000000" pitchFamily="2" charset="2"/>
              </a:rPr>
              <a:t>intent</a:t>
            </a:r>
            <a:r>
              <a:rPr lang="ko-KR" altLang="en-US" dirty="0">
                <a:sym typeface="Wingdings" panose="05000000000000000000" pitchFamily="2" charset="2"/>
              </a:rPr>
              <a:t>를 받은  메시지를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동시에 이를 </a:t>
            </a:r>
            <a:r>
              <a:rPr lang="en-US" altLang="ko-KR" dirty="0">
                <a:sym typeface="Wingdings" panose="05000000000000000000" pitchFamily="2" charset="2"/>
              </a:rPr>
              <a:t>Uppercase</a:t>
            </a:r>
            <a:r>
              <a:rPr lang="ko-KR" altLang="en-US" dirty="0">
                <a:sym typeface="Wingdings" panose="05000000000000000000" pitchFamily="2" charset="2"/>
              </a:rPr>
              <a:t>로 변환하여</a:t>
            </a:r>
            <a:r>
              <a:rPr lang="en-US" altLang="ko-KR" dirty="0">
                <a:sym typeface="Wingdings" panose="05000000000000000000" pitchFamily="2" charset="2"/>
              </a:rPr>
              <a:t>, "Sending:"</a:t>
            </a:r>
            <a:r>
              <a:rPr lang="ko-KR" altLang="en-US" dirty="0">
                <a:sym typeface="Wingdings" panose="05000000000000000000" pitchFamily="2" charset="2"/>
              </a:rPr>
              <a:t>과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[MainActivity</a:t>
            </a:r>
            <a:r>
              <a:rPr lang="ko-KR" altLang="en-US" dirty="0">
                <a:sym typeface="Wingdings" panose="05000000000000000000" pitchFamily="2" charset="2"/>
              </a:rPr>
              <a:t>로 돌아가기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버튼을 클릭하면</a:t>
            </a:r>
            <a:r>
              <a:rPr lang="en-US" altLang="ko-KR" dirty="0">
                <a:sym typeface="Wingdings" panose="05000000000000000000" pitchFamily="2" charset="2"/>
              </a:rPr>
              <a:t>, Uppercase</a:t>
            </a:r>
            <a:r>
              <a:rPr lang="ko-KR" altLang="en-US" dirty="0">
                <a:sym typeface="Wingdings" panose="05000000000000000000" pitchFamily="2" charset="2"/>
              </a:rPr>
              <a:t>로 변환된 메시지를 돌려보냅니다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에서 발생시킨 이벤트로 활성화된 메소드 </a:t>
            </a:r>
            <a:r>
              <a:rPr lang="en-US" altLang="ko-KR" dirty="0" err="1">
                <a:sym typeface="Wingdings" panose="05000000000000000000" pitchFamily="2" charset="2"/>
              </a:rPr>
              <a:t>onActivityResult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를 구현하며 </a:t>
            </a:r>
            <a:r>
              <a:rPr lang="en-US" altLang="ko-KR" dirty="0">
                <a:sym typeface="Wingdings" panose="05000000000000000000" pitchFamily="2" charset="2"/>
              </a:rPr>
              <a:t>intent </a:t>
            </a:r>
            <a:r>
              <a:rPr lang="ko-KR" altLang="en-US" dirty="0">
                <a:sym typeface="Wingdings" panose="05000000000000000000" pitchFamily="2" charset="2"/>
              </a:rPr>
              <a:t>안에 담겨온 메시지를 꺼내서 </a:t>
            </a:r>
            <a:r>
              <a:rPr lang="en-US" altLang="ko-KR" dirty="0">
                <a:sym typeface="Wingdings" panose="05000000000000000000" pitchFamily="2" charset="2"/>
              </a:rPr>
              <a:t>"Received:"</a:t>
            </a:r>
            <a:r>
              <a:rPr lang="ko-KR" altLang="en-US" dirty="0">
                <a:sym typeface="Wingdings" panose="05000000000000000000" pitchFamily="2" charset="2"/>
              </a:rPr>
              <a:t>와 함께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지금까지는 하나의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자바 소스 파일을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하나의 소스 코드 파일만 있다면 어떤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 소스 파일과 연결되는 것인지 어떻게 알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실습 </a:t>
            </a:r>
            <a:r>
              <a:rPr lang="en-US" altLang="ko-KR" b="1" dirty="0"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b="1" dirty="0">
                <a:sym typeface="Wingdings" panose="05000000000000000000" pitchFamily="2" charset="2"/>
              </a:rPr>
              <a:t>– </a:t>
            </a:r>
            <a:r>
              <a:rPr lang="ko-KR" altLang="en-US" dirty="0" err="1">
                <a:sym typeface="Wingdings" panose="05000000000000000000" pitchFamily="2" charset="2"/>
              </a:rPr>
              <a:t>메인액티비티에서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의 결과를 받을 수 있도록 호출하고 또한 받은 결과를 보여줍니다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Default margin 24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 시작합니다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로부터 받은 메시지를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</a:t>
            </a:r>
            <a:r>
              <a:rPr lang="ko-KR" altLang="en-US" b="1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id=textView2,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=18sp, text="", hint="received"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MainActivity</a:t>
            </a:r>
            <a:r>
              <a:rPr lang="ko-KR" altLang="en-US" dirty="0">
                <a:sym typeface="Wingdings" panose="05000000000000000000" pitchFamily="2" charset="2"/>
              </a:rPr>
              <a:t>로 보낼 메시지를 미리 보여주기 위한 </a:t>
            </a:r>
            <a:r>
              <a:rPr lang="en-US" altLang="ko-KR" b="1" dirty="0" smtClean="0">
                <a:sym typeface="Wingdings" panose="05000000000000000000" pitchFamily="2" charset="2"/>
              </a:rPr>
              <a:t>TextView</a:t>
            </a:r>
            <a:r>
              <a:rPr lang="ko-KR" altLang="en-US" b="1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>
                <a:sym typeface="Wingdings" panose="05000000000000000000" pitchFamily="2" charset="2"/>
              </a:rPr>
              <a:t>추가합니다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id=textView2,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=18sp</a:t>
            </a:r>
            <a:r>
              <a:rPr lang="en-US" altLang="ko-KR" dirty="0">
                <a:sym typeface="Wingdings" panose="05000000000000000000" pitchFamily="2" charset="2"/>
              </a:rPr>
              <a:t>, text</a:t>
            </a:r>
            <a:r>
              <a:rPr lang="en-US" altLang="ko-KR" dirty="0" smtClean="0">
                <a:sym typeface="Wingdings" panose="05000000000000000000" pitchFamily="2" charset="2"/>
              </a:rPr>
              <a:t>=""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859547"/>
            <a:ext cx="6538527" cy="19889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4987228"/>
            <a:ext cx="5184576" cy="17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b="1" dirty="0" smtClean="0">
                <a:sym typeface="Wingdings" panose="05000000000000000000" pitchFamily="2" charset="2"/>
              </a:rPr>
              <a:t>코딩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[Activity2</a:t>
            </a:r>
            <a:r>
              <a:rPr lang="ko-KR" altLang="en-US" dirty="0" smtClean="0">
                <a:sym typeface="Wingdings" panose="05000000000000000000" pitchFamily="2" charset="2"/>
              </a:rPr>
              <a:t>로 가기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화면을 띄우는 코딩을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실행하고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응답을 받을 수 있는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여기에 선언된 상수 </a:t>
            </a:r>
            <a:r>
              <a:rPr lang="en-US" altLang="ko-KR" b="1" dirty="0" smtClean="0">
                <a:sym typeface="Wingdings" panose="05000000000000000000" pitchFamily="2" charset="2"/>
              </a:rPr>
              <a:t>REQUEST_CODE_MENU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를 띄울 때 보낼 요청 코드입니다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코드 값 </a:t>
            </a:r>
            <a:r>
              <a:rPr lang="en-US" altLang="ko-KR" dirty="0" smtClean="0">
                <a:sym typeface="Wingdings" panose="05000000000000000000" pitchFamily="2" charset="2"/>
              </a:rPr>
              <a:t>101 </a:t>
            </a:r>
            <a:r>
              <a:rPr lang="ko-KR" altLang="en-US" dirty="0" smtClean="0">
                <a:sym typeface="Wingdings" panose="05000000000000000000" pitchFamily="2" charset="2"/>
              </a:rPr>
              <a:t>같은 마음대로 정해도 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중복되지 않도록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값은 나중에 새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로부터 응답을 받을 때 다시 전달 받을 값입니다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이런 방식으로 어떤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온 응답인지 구분할 수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 눌렸을 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호출되는 </a:t>
            </a:r>
            <a:r>
              <a:rPr lang="en-US" altLang="ko-KR" dirty="0" smtClean="0">
                <a:sym typeface="Wingdings" panose="05000000000000000000" pitchFamily="2" charset="2"/>
              </a:rPr>
              <a:t>onClick()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객체</a:t>
            </a:r>
            <a:r>
              <a:rPr lang="ko-KR" altLang="en-US" dirty="0" smtClean="0">
                <a:sym typeface="Wingdings" panose="05000000000000000000" pitchFamily="2" charset="2"/>
              </a:rPr>
              <a:t>를 하나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startActivityForResult()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컨텍스트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객체가 전달되는데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대개 </a:t>
            </a:r>
            <a:r>
              <a:rPr lang="en-US" altLang="ko-KR" dirty="0" smtClean="0">
                <a:sym typeface="Wingdings" panose="05000000000000000000" pitchFamily="2" charset="2"/>
              </a:rPr>
              <a:t>this </a:t>
            </a:r>
            <a:r>
              <a:rPr lang="ko-KR" altLang="en-US" dirty="0" smtClean="0">
                <a:sym typeface="Wingdings" panose="05000000000000000000" pitchFamily="2" charset="2"/>
              </a:rPr>
              <a:t>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가능하지만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여기서는 이벤트 처리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smtClean="0">
                <a:sym typeface="Wingdings" panose="05000000000000000000" pitchFamily="2" charset="2"/>
              </a:rPr>
              <a:t>this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변수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객체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로는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객체를 참조할 수 없으므로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이 앱의 </a:t>
            </a:r>
            <a:r>
              <a:rPr lang="en-US" altLang="ko-KR" dirty="0" smtClean="0">
                <a:sym typeface="Wingdings" panose="05000000000000000000" pitchFamily="2" charset="2"/>
              </a:rPr>
              <a:t>Context </a:t>
            </a:r>
            <a:r>
              <a:rPr lang="ko-KR" altLang="en-US" dirty="0" smtClean="0">
                <a:sym typeface="Wingdings" panose="05000000000000000000" pitchFamily="2" charset="2"/>
              </a:rPr>
              <a:t>객체 참조를 구해서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(...);</a:t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   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b="1" dirty="0">
                <a:latin typeface="Consolas" panose="020B0609020204030204" pitchFamily="49" charset="0"/>
              </a:rPr>
              <a:t>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29533" y="2573301"/>
            <a:ext cx="3598680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res/activity_main.xml </a:t>
            </a:r>
            <a:r>
              <a:rPr lang="ko-KR" altLang="en-US" sz="1400" dirty="0" smtClean="0"/>
              <a:t>객체화 하고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button, </a:t>
            </a:r>
            <a:r>
              <a:rPr lang="en-US" altLang="ko-KR" sz="1400" dirty="0" err="1" smtClean="0"/>
              <a:t>editText</a:t>
            </a:r>
            <a:r>
              <a:rPr lang="en-US" altLang="ko-KR" sz="1400" dirty="0" smtClean="0"/>
              <a:t>, textView2 </a:t>
            </a:r>
            <a:r>
              <a:rPr lang="ko-KR" altLang="en-US" sz="1400" dirty="0" smtClean="0"/>
              <a:t>참조 구하기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8049357" y="3588277"/>
            <a:ext cx="359585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전달할 </a:t>
            </a:r>
            <a:r>
              <a:rPr lang="en-US" altLang="ko-KR" sz="1400" dirty="0" err="1" smtClean="0"/>
              <a:t>initent</a:t>
            </a:r>
            <a:r>
              <a:rPr lang="ko-KR" altLang="en-US" sz="1400" dirty="0" smtClean="0"/>
              <a:t>를 생성하고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메시지</a:t>
            </a:r>
            <a:r>
              <a:rPr lang="en-US" altLang="ko-KR" sz="1400" dirty="0" smtClean="0"/>
              <a:t>(value)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"</a:t>
            </a:r>
            <a:r>
              <a:rPr lang="en-US" altLang="ko-KR" sz="1400" dirty="0" err="1" smtClean="0"/>
              <a:t>toUpperService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로 함께 저장합니다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8043837" y="4192163"/>
            <a:ext cx="358437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startActivity</a:t>
            </a:r>
            <a:r>
              <a:rPr lang="ko-KR" altLang="en-US" sz="1400" dirty="0" smtClean="0"/>
              <a:t>가 아니라 </a:t>
            </a:r>
            <a:endParaRPr lang="en-US" altLang="ko-KR" sz="1400" dirty="0" smtClean="0"/>
          </a:p>
          <a:p>
            <a:r>
              <a:rPr lang="en-US" altLang="ko-KR" sz="1400" dirty="0" smtClean="0"/>
              <a:t>startActivityForResult()</a:t>
            </a:r>
            <a:r>
              <a:rPr lang="ko-KR" altLang="en-US" sz="1400" dirty="0" smtClean="0"/>
              <a:t>를 호출합니다</a:t>
            </a:r>
            <a:r>
              <a:rPr lang="en-US" altLang="ko-KR" sz="1400" dirty="0" smtClean="0"/>
              <a:t>. . </a:t>
            </a:r>
            <a:r>
              <a:rPr lang="ko-KR" altLang="en-US" sz="1400" dirty="0" smtClean="0"/>
              <a:t>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67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static final int REQUEST_CODE_MENU = 101;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final </a:t>
            </a:r>
            <a:r>
              <a:rPr lang="en-US" altLang="ko-KR" sz="1600" dirty="0">
                <a:latin typeface="Consolas" panose="020B0609020204030204" pitchFamily="49" charset="0"/>
              </a:rPr>
              <a:t>EditText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6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600" dirty="0">
                <a:latin typeface="Consolas" panose="020B0609020204030204" pitchFamily="49" charset="0"/>
              </a:rPr>
              <a:t>",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b="1" dirty="0">
                <a:latin typeface="Consolas" panose="020B0609020204030204" pitchFamily="49" charset="0"/>
              </a:rPr>
              <a:t>startActivityForResult(intent, REQUEST_CODE_MENU);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5680" y="1986377"/>
            <a:ext cx="5760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791744" y="1832489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will be used later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40216" y="652046"/>
            <a:ext cx="274145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MainActivity.java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2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13378"/>
            <a:ext cx="1136585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TextView textView2 = findViewById(R.id.textView2);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         ...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>
                <a:latin typeface="Consolas" panose="020B0609020204030204" pitchFamily="49" charset="0"/>
              </a:rPr>
              <a:t>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7441631" y="2310903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080628" y="3184962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메인 액티비티가 보낸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</a:t>
            </a:r>
            <a:r>
              <a:rPr lang="ko-KR" altLang="en-US" sz="1400" dirty="0" smtClean="0">
                <a:sym typeface="Wingdings" panose="05000000000000000000" pitchFamily="2" charset="2"/>
              </a:rPr>
              <a:t>를 구하여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메시지를 찾아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8080628" y="3761115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받은 메시지를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toUpperCase</a:t>
            </a:r>
            <a:r>
              <a:rPr lang="en-US" altLang="ko-KR" sz="1400" dirty="0" smtClean="0">
                <a:sym typeface="Wingdings" panose="05000000000000000000" pitchFamily="2" charset="2"/>
              </a:rPr>
              <a:t>() </a:t>
            </a:r>
            <a:r>
              <a:rPr lang="ko-KR" altLang="en-US" sz="1400" dirty="0" smtClean="0">
                <a:sym typeface="Wingdings" panose="05000000000000000000" pitchFamily="2" charset="2"/>
              </a:rPr>
              <a:t>함수로 변환하여 </a:t>
            </a:r>
            <a:r>
              <a:rPr lang="en-US" altLang="ko-KR" sz="1400" dirty="0" smtClean="0">
                <a:sym typeface="Wingdings" panose="05000000000000000000" pitchFamily="2" charset="2"/>
              </a:rPr>
              <a:t>textView2</a:t>
            </a:r>
            <a:r>
              <a:rPr lang="ko-KR" altLang="en-US" sz="1400" dirty="0" smtClean="0">
                <a:sym typeface="Wingdings" panose="05000000000000000000" pitchFamily="2" charset="2"/>
              </a:rPr>
              <a:t>에 보여줍니다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859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836712"/>
            <a:ext cx="11365852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Activity2 extends AppCompatActivity {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@</a:t>
            </a:r>
            <a:r>
              <a:rPr lang="en-US" altLang="ko-KR" sz="14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R.id.textView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getIntent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 received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>
                <a:latin typeface="Consolas" panose="020B0609020204030204" pitchFamily="49" charset="0"/>
              </a:rPr>
              <a:t>intent.getStringExtra</a:t>
            </a:r>
            <a:r>
              <a:rPr lang="en-US" altLang="ko-KR" sz="1400" dirty="0">
                <a:latin typeface="Consolas" panose="020B0609020204030204" pitchFamily="49" charset="0"/>
              </a:rPr>
              <a:t>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textView.setText</a:t>
            </a:r>
            <a:r>
              <a:rPr lang="en-US" altLang="ko-KR" sz="1400" dirty="0">
                <a:latin typeface="Consolas" panose="020B0609020204030204" pitchFamily="49" charset="0"/>
              </a:rPr>
              <a:t>("Received: " + received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String sending </a:t>
            </a:r>
            <a:r>
              <a:rPr lang="en-US" altLang="ko-KR" sz="1400" dirty="0">
                <a:latin typeface="Consolas" panose="020B0609020204030204" pitchFamily="49" charset="0"/>
              </a:rPr>
              <a:t>= </a:t>
            </a:r>
            <a:r>
              <a:rPr lang="en-US" altLang="ko-KR" sz="1400" dirty="0" err="1">
                <a:latin typeface="Consolas" panose="020B0609020204030204" pitchFamily="49" charset="0"/>
              </a:rPr>
              <a:t>received.toUpperCase</a:t>
            </a:r>
            <a:r>
              <a:rPr lang="en-US" altLang="ko-KR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textView2.setText</a:t>
            </a:r>
            <a:r>
              <a:rPr lang="en-US" altLang="ko-KR" sz="1400" dirty="0">
                <a:latin typeface="Consolas" panose="020B0609020204030204" pitchFamily="49" charset="0"/>
              </a:rPr>
              <a:t>("Sending: " + sending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intent.putExtra("</a:t>
            </a:r>
            <a:r>
              <a:rPr lang="en-US" altLang="ko-KR" sz="1400" dirty="0" err="1">
                <a:latin typeface="Consolas" panose="020B0609020204030204" pitchFamily="49" charset="0"/>
              </a:rPr>
              <a:t>toUpperService</a:t>
            </a:r>
            <a:r>
              <a:rPr lang="en-US" altLang="ko-KR" sz="1400" dirty="0">
                <a:latin typeface="Consolas" panose="020B0609020204030204" pitchFamily="49" charset="0"/>
              </a:rPr>
              <a:t>", sending);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setResult</a:t>
            </a:r>
            <a:r>
              <a:rPr lang="en-US" altLang="ko-KR" sz="14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});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33884" y="580459"/>
            <a:ext cx="23134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Activity2.java </a:t>
            </a:r>
            <a:r>
              <a:rPr lang="ko-KR" altLang="en-US" dirty="0"/>
              <a:t>코딩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55524" y="4840746"/>
            <a:ext cx="325020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name</a:t>
            </a:r>
            <a:r>
              <a:rPr lang="ko-KR" altLang="en-US" sz="1400" dirty="0" smtClean="0">
                <a:sym typeface="Wingdings" panose="05000000000000000000" pitchFamily="2" charset="2"/>
              </a:rPr>
              <a:t>의 값을 부가 데이터로 넣기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9571548" y="5408153"/>
            <a:ext cx="162510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smtClean="0">
                <a:sym typeface="Wingdings" panose="05000000000000000000" pitchFamily="2" charset="2"/>
              </a:rPr>
              <a:t>응답 보내기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70516" y="6216226"/>
            <a:ext cx="325020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액티비티 끝내기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148384" y="2320524"/>
            <a:ext cx="3889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언제나 자동으로 부여되는 버튼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확인하세요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>
            <a:stCxn id="14" idx="1"/>
          </p:cNvCxnSpPr>
          <p:nvPr/>
        </p:nvCxnSpPr>
        <p:spPr>
          <a:xfrm flipH="1" flipV="1">
            <a:off x="4751217" y="5669198"/>
            <a:ext cx="319299" cy="11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070516" y="5416899"/>
            <a:ext cx="442666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 이전 </a:t>
            </a:r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로 인텐트를 전달할 때 사용하는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다음과 같은 형식으로 사용합니다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setResult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응답코드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143672" y="5727714"/>
            <a:ext cx="1919662" cy="642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 이제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앱을 실행해 보십시오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  </a:t>
            </a:r>
            <a:r>
              <a:rPr lang="ko-KR" altLang="en-US" b="1" dirty="0" smtClean="0">
                <a:sym typeface="Wingdings" panose="05000000000000000000" pitchFamily="2" charset="2"/>
              </a:rPr>
              <a:t>다 끝난 것인가요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ko-KR" altLang="en-US" b="1" dirty="0" smtClean="0">
                <a:sym typeface="Wingdings" panose="05000000000000000000" pitchFamily="2" charset="2"/>
              </a:rPr>
              <a:t>무엇이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부족한가요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ko-KR" altLang="en-US" b="1" dirty="0">
                <a:sym typeface="Wingdings" panose="05000000000000000000" pitchFamily="2" charset="2"/>
              </a:rPr>
              <a:t>그리고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다음 실습을 계속하십시오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12" y="1988840"/>
            <a:ext cx="2529061" cy="4494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1988841"/>
            <a:ext cx="2609352" cy="45076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36" y="1988841"/>
            <a:ext cx="2594902" cy="44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7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무엇이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부족한가요</a:t>
            </a:r>
            <a:r>
              <a:rPr lang="en-US" altLang="ko-KR" b="1" dirty="0" smtClean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로부터 받은 응답을 아직 처리하지 않았습니다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메시지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응답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처리하기 위해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메소드를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커서를 둔 상태에서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우클릭하면</a:t>
            </a:r>
            <a:r>
              <a:rPr lang="ko-KR" altLang="en-US" dirty="0" smtClean="0">
                <a:sym typeface="Wingdings" panose="05000000000000000000" pitchFamily="2" charset="2"/>
              </a:rPr>
              <a:t> 팝업 메뉴가 나오는데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Generate  Override Methods …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err="1" smtClean="0">
                <a:sym typeface="Wingdings" panose="05000000000000000000" pitchFamily="2" charset="2"/>
              </a:rPr>
              <a:t>Cntl+O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부모 클래스인 </a:t>
            </a:r>
            <a:r>
              <a:rPr lang="en-US" altLang="ko-KR" dirty="0" smtClean="0">
                <a:sym typeface="Wingdings" panose="05000000000000000000" pitchFamily="2" charset="2"/>
              </a:rPr>
              <a:t>AppCompatActivity </a:t>
            </a:r>
            <a:r>
              <a:rPr lang="ko-KR" altLang="en-US" dirty="0" smtClean="0">
                <a:sym typeface="Wingdings" panose="05000000000000000000" pitchFamily="2" charset="2"/>
              </a:rPr>
              <a:t>와 그 외 상속받은 클래스들이 가지고 있는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 중에 </a:t>
            </a:r>
            <a:r>
              <a:rPr lang="en-US" altLang="ko-KR" b="1" dirty="0" err="1">
                <a:sym typeface="Wingdings" panose="05000000000000000000" pitchFamily="2" charset="2"/>
              </a:rPr>
              <a:t>onActivityResult</a:t>
            </a:r>
            <a:r>
              <a:rPr lang="en-US" altLang="ko-KR" b="1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메소드를</a:t>
            </a:r>
            <a:r>
              <a:rPr lang="ko-KR" altLang="en-US" dirty="0">
                <a:sym typeface="Wingdings" panose="05000000000000000000" pitchFamily="2" charset="2"/>
              </a:rPr>
              <a:t> 재정의</a:t>
            </a:r>
            <a:r>
              <a:rPr lang="en-US" altLang="ko-KR" dirty="0">
                <a:sym typeface="Wingdings" panose="05000000000000000000" pitchFamily="2" charset="2"/>
              </a:rPr>
              <a:t>(Override)</a:t>
            </a:r>
            <a:r>
              <a:rPr lang="ko-KR" altLang="en-US" dirty="0">
                <a:sym typeface="Wingdings" panose="05000000000000000000" pitchFamily="2" charset="2"/>
              </a:rPr>
              <a:t>해서 우리가 원하는 것을 하게 하려는 </a:t>
            </a:r>
            <a:r>
              <a:rPr lang="ko-KR" altLang="en-US" dirty="0" smtClean="0">
                <a:sym typeface="Wingdings" panose="05000000000000000000" pitchFamily="2" charset="2"/>
              </a:rPr>
              <a:t>겁니다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우리가 재정의할 </a:t>
            </a:r>
            <a:r>
              <a:rPr lang="en-US" altLang="ko-KR" dirty="0" err="1" smtClean="0">
                <a:sym typeface="Wingdings" panose="05000000000000000000" pitchFamily="2" charset="2"/>
              </a:rPr>
              <a:t>onActivityResult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찾아 선택하면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자동으로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outline</a:t>
            </a:r>
            <a:r>
              <a:rPr lang="ko-KR" altLang="en-US" dirty="0" smtClean="0">
                <a:sym typeface="Wingdings" panose="05000000000000000000" pitchFamily="2" charset="2"/>
              </a:rPr>
              <a:t>이 추가 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다음 코드를 삽입하십시오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0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 에 클래스의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추가할 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textView2</a:t>
            </a:r>
            <a:r>
              <a:rPr lang="ko-KR" altLang="en-US" dirty="0" smtClean="0">
                <a:sym typeface="Wingdings" panose="05000000000000000000" pitchFamily="2" charset="2"/>
              </a:rPr>
              <a:t>를 어떻게 선언하고 참조하는지 유의하길 바랍니다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셋째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Intent data </a:t>
            </a:r>
            <a:r>
              <a:rPr lang="ko-KR" altLang="en-US" dirty="0" smtClean="0">
                <a:sym typeface="Wingdings" panose="05000000000000000000" pitchFamily="2" charset="2"/>
              </a:rPr>
              <a:t>는 새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전달받은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인텐트로</a:t>
            </a:r>
            <a:r>
              <a:rPr lang="ko-KR" altLang="en-US" dirty="0" smtClean="0">
                <a:sym typeface="Wingdings" panose="05000000000000000000" pitchFamily="2" charset="2"/>
              </a:rPr>
              <a:t> 자료를 제공 받습니다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자료를 교환하는 가장 간단한 방식은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Key: Value </a:t>
            </a:r>
            <a:r>
              <a:rPr lang="ko-KR" altLang="en-US" dirty="0" smtClean="0">
                <a:sym typeface="Wingdings" panose="05000000000000000000" pitchFamily="2" charset="2"/>
              </a:rPr>
              <a:t>쌍으로 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읽을 때도 물론 같은 방법으로 즉 </a:t>
            </a:r>
            <a:r>
              <a:rPr lang="en-US" altLang="ko-KR" dirty="0" smtClean="0">
                <a:sym typeface="Wingdings" panose="05000000000000000000" pitchFamily="2" charset="2"/>
              </a:rPr>
              <a:t>Key</a:t>
            </a:r>
            <a:r>
              <a:rPr lang="ko-KR" altLang="en-US" dirty="0" smtClean="0">
                <a:sym typeface="Wingdings" panose="05000000000000000000" pitchFamily="2" charset="2"/>
              </a:rPr>
              <a:t>를 사용해서 읽어야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Intent data</a:t>
            </a:r>
            <a:r>
              <a:rPr lang="en-US" altLang="ko-KR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data);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requestCode</a:t>
            </a:r>
            <a:r>
              <a:rPr lang="en-US" altLang="ko-KR" sz="1600" dirty="0">
                <a:latin typeface="Consolas" panose="020B0609020204030204" pitchFamily="49" charset="0"/>
              </a:rPr>
              <a:t> == REQUEST_CODE_MENU)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(), "requestCode: </a:t>
            </a:r>
            <a:r>
              <a:rPr lang="en-US" altLang="ko-KR" sz="1600" dirty="0">
                <a:latin typeface="Consolas" panose="020B0609020204030204" pitchFamily="49" charset="0"/>
              </a:rPr>
              <a:t>" + requestCode +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        ",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resultCode</a:t>
            </a:r>
            <a:r>
              <a:rPr lang="en-US" altLang="ko-KR" sz="1600" dirty="0" smtClean="0">
                <a:latin typeface="Consolas" panose="020B0609020204030204" pitchFamily="49" charset="0"/>
              </a:rPr>
              <a:t>" </a:t>
            </a:r>
            <a:r>
              <a:rPr lang="en-US" altLang="ko-KR" sz="1600" dirty="0">
                <a:latin typeface="Consolas" panose="020B0609020204030204" pitchFamily="49" charset="0"/>
              </a:rPr>
              <a:t>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</a:t>
            </a:r>
            <a:r>
              <a:rPr lang="en-US" altLang="ko-KR" sz="1600" dirty="0" smtClean="0">
                <a:latin typeface="Consolas" panose="020B0609020204030204" pitchFamily="49" charset="0"/>
              </a:rPr>
              <a:t>item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latin typeface="Consolas" panose="020B0609020204030204" pitchFamily="49" charset="0"/>
              </a:rPr>
              <a:t>data.getStringExtra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toUpperService</a:t>
            </a:r>
            <a:r>
              <a:rPr lang="en-US" altLang="ko-KR" sz="1600" dirty="0" smtClean="0">
                <a:latin typeface="Consolas" panose="020B0609020204030204" pitchFamily="49" charset="0"/>
              </a:rPr>
              <a:t>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textView2</a:t>
            </a:r>
            <a:r>
              <a:rPr lang="en-US" altLang="ko-KR" sz="1600" dirty="0" smtClean="0">
                <a:latin typeface="Consolas" panose="020B0609020204030204" pitchFamily="49" charset="0"/>
              </a:rPr>
              <a:t>.setText</a:t>
            </a:r>
            <a:r>
              <a:rPr lang="en-US" altLang="ko-KR" sz="1600" dirty="0">
                <a:latin typeface="Consolas" panose="020B0609020204030204" pitchFamily="49" charset="0"/>
              </a:rPr>
              <a:t>("Received: " + item);           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988840"/>
            <a:ext cx="2529061" cy="44946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08" y="1988841"/>
            <a:ext cx="2609352" cy="45076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515" y="1988840"/>
            <a:ext cx="2587984" cy="44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지금까지는 하나의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자바 소스 파일을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파일과 하나의 소스 코드 파일만 있다면 어떤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파일이 소스 파일과 연결되는 것인지 어떻게 알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20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44512" y="4857707"/>
            <a:ext cx="3571768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8" idx="3"/>
            <a:endCxn id="9" idx="2"/>
          </p:cNvCxnSpPr>
          <p:nvPr/>
        </p:nvCxnSpPr>
        <p:spPr>
          <a:xfrm flipV="1">
            <a:off x="2635990" y="5336169"/>
            <a:ext cx="4194406" cy="49840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</p:spTree>
    <p:extLst>
      <p:ext uri="{BB962C8B-B14F-4D97-AF65-F5344CB8AC3E}">
        <p14:creationId xmlns:p14="http://schemas.microsoft.com/office/powerpoint/2010/main" val="34604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Hu045ActivityThree </a:t>
            </a:r>
            <a:r>
              <a:rPr lang="ko-KR" altLang="en-US" dirty="0">
                <a:sym typeface="Wingdings" panose="05000000000000000000" pitchFamily="2" charset="2"/>
              </a:rPr>
              <a:t>폴더를 복사하여 프로젝트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Hu046ActivityFour </a:t>
            </a:r>
            <a:r>
              <a:rPr lang="ko-KR" altLang="en-US" dirty="0">
                <a:sym typeface="Wingdings" panose="05000000000000000000" pitchFamily="2" charset="2"/>
              </a:rPr>
              <a:t>폴더를 만듭니다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프로젝트 복사에 </a:t>
            </a:r>
            <a:r>
              <a:rPr lang="ko-KR" altLang="en-US" dirty="0" smtClean="0">
                <a:sym typeface="Wingdings" panose="05000000000000000000" pitchFamily="2" charset="2"/>
              </a:rPr>
              <a:t>따른 필요한 절차를 실행하십시오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를 유지합니다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먼저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리소스 폴더를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전환에 사용할 애니메이션 파일들을 만들거나 가져다가 저장합니다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 </a:t>
            </a:r>
            <a:r>
              <a:rPr lang="ko-KR" altLang="en-US" dirty="0" smtClean="0">
                <a:sym typeface="Wingdings" panose="05000000000000000000" pitchFamily="2" charset="2"/>
              </a:rPr>
              <a:t>폴더 위에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Directory]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입력하여 </a:t>
            </a:r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anim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 위에서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우클릭하여 나타난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Animation Resource File]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선택하여 나타난 대화상자에 </a:t>
            </a:r>
            <a:r>
              <a:rPr lang="en-US" altLang="ko-KR" dirty="0" smtClean="0">
                <a:sym typeface="Wingdings" panose="05000000000000000000" pitchFamily="2" charset="2"/>
              </a:rPr>
              <a:t>Name: </a:t>
            </a:r>
            <a:r>
              <a:rPr lang="en-US" altLang="ko-KR" b="1" dirty="0" smtClean="0">
                <a:sym typeface="Wingdings" panose="05000000000000000000" pitchFamily="2" charset="2"/>
              </a:rPr>
              <a:t>slide_in_left.xml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내용을 다음과 같이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같은 방법으로 나머지 파일들도 다음과 같이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9647" y="3789040"/>
            <a:ext cx="99714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="-100</a:t>
            </a:r>
            <a:r>
              <a:rPr lang="en-US" altLang="ko-KR" dirty="0" smtClean="0">
                <a:latin typeface="Consolas" panose="020B0609020204030204" pitchFamily="49" charset="0"/>
              </a:rPr>
              <a:t>%"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</a:t>
            </a:r>
            <a:r>
              <a:rPr lang="en-US" altLang="ko-KR" dirty="0" smtClean="0">
                <a:latin typeface="Consolas" panose="020B0609020204030204" pitchFamily="49" charset="0"/>
              </a:rPr>
              <a:t>%"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72264" y="3666621"/>
            <a:ext cx="324159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</a:t>
            </a:r>
            <a:r>
              <a:rPr lang="en-US" altLang="ko-KR" sz="1600" dirty="0" err="1" smtClean="0"/>
              <a:t>anim</a:t>
            </a:r>
            <a:r>
              <a:rPr lang="en-US" altLang="ko-KR" sz="1600" dirty="0" smtClean="0"/>
              <a:t>/slide_in_left.xml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0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36712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="100%"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="0%"    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7394" y="2649653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="-100%"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56240" y="710661"/>
            <a:ext cx="3369833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</a:t>
            </a:r>
            <a:r>
              <a:rPr lang="en-US" altLang="ko-KR" sz="1600" dirty="0" err="1" smtClean="0"/>
              <a:t>anim</a:t>
            </a:r>
            <a:r>
              <a:rPr lang="en-US" altLang="ko-KR" sz="1600" dirty="0" smtClean="0"/>
              <a:t>/slide_in_right.xml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8256239" y="2578266"/>
            <a:ext cx="3403496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</a:t>
            </a:r>
            <a:r>
              <a:rPr lang="en-US" altLang="ko-KR" sz="1600" dirty="0" err="1" smtClean="0"/>
              <a:t>anim</a:t>
            </a:r>
            <a:r>
              <a:rPr lang="en-US" altLang="ko-KR" sz="1600" dirty="0" smtClean="0"/>
              <a:t>/slide_out_left.xml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447394" y="4463685"/>
            <a:ext cx="99714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&lt;translate </a:t>
            </a:r>
            <a:r>
              <a:rPr lang="en-US" altLang="ko-KR" dirty="0" err="1">
                <a:latin typeface="Consolas" panose="020B0609020204030204" pitchFamily="49" charset="0"/>
              </a:rPr>
              <a:t>android:fromXDelta</a:t>
            </a:r>
            <a:r>
              <a:rPr lang="en-US" altLang="ko-KR" dirty="0">
                <a:latin typeface="Consolas" panose="020B0609020204030204" pitchFamily="49" charset="0"/>
              </a:rPr>
              <a:t>="0%"         </a:t>
            </a:r>
            <a:r>
              <a:rPr lang="en-US" altLang="ko-KR" dirty="0" err="1">
                <a:latin typeface="Consolas" panose="020B0609020204030204" pitchFamily="49" charset="0"/>
              </a:rPr>
              <a:t>android:fromYDelta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android:toXDelta</a:t>
            </a:r>
            <a:r>
              <a:rPr lang="en-US" altLang="ko-KR" dirty="0">
                <a:latin typeface="Consolas" panose="020B0609020204030204" pitchFamily="49" charset="0"/>
              </a:rPr>
              <a:t>="100%"                </a:t>
            </a:r>
            <a:r>
              <a:rPr lang="en-US" altLang="ko-KR" dirty="0" err="1">
                <a:latin typeface="Consolas" panose="020B0609020204030204" pitchFamily="49" charset="0"/>
              </a:rPr>
              <a:t>android:toYDelta</a:t>
            </a:r>
            <a:r>
              <a:rPr lang="en-US" altLang="ko-KR" dirty="0">
                <a:latin typeface="Consolas" panose="020B0609020204030204" pitchFamily="49" charset="0"/>
              </a:rPr>
              <a:t>="0%"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android:duration</a:t>
            </a:r>
            <a:r>
              <a:rPr lang="en-US" altLang="ko-KR" dirty="0">
                <a:latin typeface="Consolas" panose="020B0609020204030204" pitchFamily="49" charset="0"/>
              </a:rPr>
              <a:t>="@</a:t>
            </a:r>
            <a:r>
              <a:rPr lang="en-US" altLang="ko-KR" dirty="0" err="1">
                <a:latin typeface="Consolas" panose="020B0609020204030204" pitchFamily="49" charset="0"/>
              </a:rPr>
              <a:t>android:integer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config_mediumAnimTime</a:t>
            </a:r>
            <a:r>
              <a:rPr lang="en-US" altLang="ko-KR" dirty="0">
                <a:latin typeface="Consolas" panose="020B0609020204030204" pitchFamily="49" charset="0"/>
              </a:rPr>
              <a:t>"/&gt;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56238" y="4427313"/>
            <a:ext cx="3531736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</a:t>
            </a:r>
            <a:r>
              <a:rPr lang="en-US" altLang="ko-KR" sz="1600" dirty="0" err="1" smtClean="0"/>
              <a:t>anim</a:t>
            </a:r>
            <a:r>
              <a:rPr lang="en-US" altLang="ko-KR" sz="1600" dirty="0" smtClean="0"/>
              <a:t>/slide_out_right.xml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43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36712"/>
            <a:ext cx="99714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&lt;alpha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android:fromAlpha</a:t>
            </a:r>
            <a:r>
              <a:rPr lang="en-US" altLang="ko-KR" dirty="0" smtClean="0">
                <a:latin typeface="Consolas" panose="020B0609020204030204" pitchFamily="49" charset="0"/>
              </a:rPr>
              <a:t>="0.0"                  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android:toAlpha</a:t>
            </a:r>
            <a:r>
              <a:rPr lang="en-US" altLang="ko-KR" dirty="0" smtClean="0">
                <a:latin typeface="Consolas" panose="020B0609020204030204" pitchFamily="49" charset="0"/>
              </a:rPr>
              <a:t>="1.0"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android:duration</a:t>
            </a:r>
            <a:r>
              <a:rPr lang="en-US" altLang="ko-KR" dirty="0" smtClean="0">
                <a:latin typeface="Consolas" panose="020B0609020204030204" pitchFamily="49" charset="0"/>
              </a:rPr>
              <a:t>="1000"/&gt;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&lt;/set&gt;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7394" y="3837004"/>
            <a:ext cx="99714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&lt;</a:t>
            </a:r>
            <a:r>
              <a:rPr lang="en-US" altLang="ko-KR" dirty="0">
                <a:latin typeface="Consolas" panose="020B0609020204030204" pitchFamily="49" charset="0"/>
              </a:rPr>
              <a:t>set xmlns:android="http://schemas.android.com/</a:t>
            </a:r>
            <a:r>
              <a:rPr lang="en-US" altLang="ko-KR" dirty="0" err="1">
                <a:latin typeface="Consolas" panose="020B0609020204030204" pitchFamily="49" charset="0"/>
              </a:rPr>
              <a:t>apk</a:t>
            </a:r>
            <a:r>
              <a:rPr lang="en-US" altLang="ko-KR" dirty="0">
                <a:latin typeface="Consolas" panose="020B0609020204030204" pitchFamily="49" charset="0"/>
              </a:rPr>
              <a:t>/res/android"&gt;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</a:t>
            </a:r>
            <a:r>
              <a:rPr lang="en-US" altLang="ko-KR" dirty="0" smtClean="0">
                <a:latin typeface="Consolas" panose="020B0609020204030204" pitchFamily="49" charset="0"/>
              </a:rPr>
              <a:t>    &lt;alpha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android:fromAlpha</a:t>
            </a:r>
            <a:r>
              <a:rPr lang="en-US" altLang="ko-KR" dirty="0" smtClean="0">
                <a:latin typeface="Consolas" panose="020B0609020204030204" pitchFamily="49" charset="0"/>
              </a:rPr>
              <a:t>="1.0</a:t>
            </a:r>
            <a:r>
              <a:rPr lang="en-US" altLang="ko-KR" dirty="0">
                <a:latin typeface="Consolas" panose="020B0609020204030204" pitchFamily="49" charset="0"/>
              </a:rPr>
              <a:t>"                  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</a:t>
            </a:r>
            <a:r>
              <a:rPr lang="en-US" altLang="ko-KR" dirty="0" smtClean="0">
                <a:latin typeface="Consolas" panose="020B0609020204030204" pitchFamily="49" charset="0"/>
              </a:rPr>
              <a:t>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android:toAlpha</a:t>
            </a:r>
            <a:r>
              <a:rPr lang="en-US" altLang="ko-KR" dirty="0" smtClean="0">
                <a:latin typeface="Consolas" panose="020B0609020204030204" pitchFamily="49" charset="0"/>
              </a:rPr>
              <a:t>="0.0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dirty="0" err="1" smtClean="0">
                <a:latin typeface="Consolas" panose="020B0609020204030204" pitchFamily="49" charset="0"/>
              </a:rPr>
              <a:t>android:duration</a:t>
            </a:r>
            <a:r>
              <a:rPr lang="en-US" altLang="ko-KR" dirty="0" smtClean="0">
                <a:latin typeface="Consolas" panose="020B0609020204030204" pitchFamily="49" charset="0"/>
              </a:rPr>
              <a:t>="1000"/&gt;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&lt;/</a:t>
            </a:r>
            <a:r>
              <a:rPr lang="en-US" altLang="ko-KR" dirty="0">
                <a:latin typeface="Consolas" panose="020B0609020204030204" pitchFamily="49" charset="0"/>
              </a:rPr>
              <a:t>set</a:t>
            </a:r>
            <a:r>
              <a:rPr lang="en-US" altLang="ko-KR" dirty="0" smtClean="0">
                <a:latin typeface="Consolas" panose="020B0609020204030204" pitchFamily="49" charset="0"/>
              </a:rPr>
              <a:t>&gt;  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56240" y="710661"/>
            <a:ext cx="2871299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</a:t>
            </a:r>
            <a:r>
              <a:rPr lang="en-US" altLang="ko-KR" sz="1600" dirty="0" err="1" smtClean="0"/>
              <a:t>anim</a:t>
            </a:r>
            <a:r>
              <a:rPr lang="en-US" altLang="ko-KR" sz="1600" dirty="0" smtClean="0"/>
              <a:t>/fadein.xml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8256239" y="3765617"/>
            <a:ext cx="2930610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/app/res/</a:t>
            </a:r>
            <a:r>
              <a:rPr lang="en-US" altLang="ko-KR" sz="1600" dirty="0" err="1" smtClean="0"/>
              <a:t>anim</a:t>
            </a:r>
            <a:r>
              <a:rPr lang="en-US" altLang="ko-KR" sz="1600" dirty="0" smtClean="0"/>
              <a:t>/fadeout.xml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447394" y="5939716"/>
            <a:ext cx="997142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R.anim.fadeout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R.anim.fadein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47394" y="2983518"/>
            <a:ext cx="997142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latin typeface="Consolas" panose="020B0609020204030204" pitchFamily="49" charset="0"/>
              </a:rPr>
              <a:t>overridePendingTransition</a:t>
            </a:r>
            <a:r>
              <a:rPr lang="en-US" altLang="ko-KR" dirty="0" smtClean="0"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latin typeface="Consolas" panose="020B0609020204030204" pitchFamily="49" charset="0"/>
              </a:rPr>
              <a:t>R.anim.fadein</a:t>
            </a:r>
            <a:r>
              <a:rPr lang="en-US" altLang="ko-KR" dirty="0" smtClean="0"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latin typeface="Consolas" panose="020B0609020204030204" pitchFamily="49" charset="0"/>
              </a:rPr>
              <a:t>R.anim.fadeout</a:t>
            </a:r>
            <a:r>
              <a:rPr lang="en-US" altLang="ko-KR" dirty="0" smtClean="0">
                <a:latin typeface="Consolas" panose="020B0609020204030204" pitchFamily="49" charset="0"/>
              </a:rPr>
              <a:t>)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이제는 </a:t>
            </a:r>
            <a:r>
              <a:rPr lang="en-US" altLang="ko-KR" dirty="0" smtClean="0">
                <a:sym typeface="Wingdings" panose="05000000000000000000" pitchFamily="2" charset="2"/>
              </a:rPr>
              <a:t>animation resource file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적절한 곳에서 호출하면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전환하는 하는 과정의 </a:t>
            </a:r>
            <a:r>
              <a:rPr lang="ko-KR" altLang="en-US" dirty="0" err="1" smtClean="0">
                <a:sym typeface="Wingdings" panose="05000000000000000000" pitchFamily="2" charset="2"/>
              </a:rPr>
              <a:t>애니매이션은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코드로 완성한 후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로 갈 때에 화면전환 </a:t>
            </a:r>
            <a:r>
              <a:rPr lang="en-US" altLang="ko-KR" dirty="0" smtClean="0">
                <a:sym typeface="Wingdings" panose="05000000000000000000" pitchFamily="2" charset="2"/>
              </a:rPr>
              <a:t>sliding </a:t>
            </a:r>
            <a:r>
              <a:rPr lang="ko-KR" altLang="en-US" dirty="0" smtClean="0">
                <a:sym typeface="Wingdings" panose="05000000000000000000" pitchFamily="2" charset="2"/>
              </a:rPr>
              <a:t>애니메이션을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같은 방식으로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돌아가는 것을 부분을 코딩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9270" y="1988840"/>
            <a:ext cx="1114982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startActivityForResult(intent, REQUEST_CODE_MENU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</a:t>
            </a:r>
            <a:r>
              <a:rPr lang="en-US" altLang="ko-KR" b="1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R.anim.slide_in_right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R.anim.slide_out_left</a:t>
            </a:r>
            <a:r>
              <a:rPr lang="en-US" altLang="ko-KR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9270" y="4365104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err="1">
                <a:latin typeface="Consolas" panose="020B0609020204030204" pitchFamily="49" charset="0"/>
              </a:rPr>
              <a:t>setResult</a:t>
            </a:r>
            <a:r>
              <a:rPr lang="en-US" altLang="ko-KR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dirty="0" smtClean="0">
                <a:latin typeface="Consolas" panose="020B0609020204030204" pitchFamily="49" charset="0"/>
              </a:rPr>
              <a:t>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     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overridePendingTransition</a:t>
            </a:r>
            <a:r>
              <a:rPr lang="en-US" altLang="ko-KR" b="1" dirty="0" smtClean="0">
                <a:latin typeface="Consolas" panose="020B0609020204030204" pitchFamily="49" charset="0"/>
              </a:rPr>
              <a:t>(</a:t>
            </a:r>
            <a:r>
              <a:rPr lang="en-US" altLang="ko-KR" b="1" dirty="0" err="1" smtClean="0">
                <a:latin typeface="Consolas" panose="020B0609020204030204" pitchFamily="49" charset="0"/>
              </a:rPr>
              <a:t>R.anim.slide_in_left</a:t>
            </a:r>
            <a:r>
              <a:rPr lang="en-US" altLang="ko-KR" b="1" dirty="0"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b="1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애니메이션이 잘 되고 있죠</a:t>
            </a:r>
            <a:r>
              <a:rPr lang="en-US" altLang="ko-KR" b="1" dirty="0" smtClean="0">
                <a:sym typeface="Wingdings" panose="05000000000000000000" pitchFamily="2" charset="2"/>
              </a:rPr>
              <a:t>?  </a:t>
            </a:r>
            <a:r>
              <a:rPr lang="ko-KR" altLang="en-US" b="1" dirty="0" smtClean="0">
                <a:sym typeface="Wingdings" panose="05000000000000000000" pitchFamily="2" charset="2"/>
              </a:rPr>
              <a:t>대부분 잘 진행이 될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다만</a:t>
            </a:r>
            <a:r>
              <a:rPr lang="en-US" altLang="ko-KR" dirty="0" smtClean="0">
                <a:sym typeface="Wingdings" panose="05000000000000000000" pitchFamily="2" charset="2"/>
              </a:rPr>
              <a:t>, Activity2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전환할 때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애니메이션에서 되지 않을 경우가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찾아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우리가 구현한 버튼 클릭으로 앱을 진행하면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화면 전환 애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ko-KR" altLang="en-US" dirty="0" smtClean="0">
                <a:sym typeface="Wingdings" panose="05000000000000000000" pitchFamily="2" charset="2"/>
              </a:rPr>
              <a:t>메이션이 잘 이루어지지만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시스템의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back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으로 전환할 때는 애니메이션이 실행되지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왜냐하면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버튼은 클릭하면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실행하지 않기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734667"/>
            <a:ext cx="3292125" cy="17984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5096" y="4143572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시스템의 </a:t>
            </a:r>
            <a:r>
              <a:rPr lang="en-US" altLang="ko-KR" dirty="0"/>
              <a:t>back </a:t>
            </a:r>
            <a:r>
              <a:rPr lang="ko-KR" altLang="en-US" dirty="0"/>
              <a:t>버튼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559496" y="4605479"/>
            <a:ext cx="216024" cy="7677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0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시스템의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back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버튼</a:t>
            </a:r>
            <a:r>
              <a:rPr lang="ko-KR" altLang="en-US" dirty="0">
                <a:sym typeface="Wingdings" panose="05000000000000000000" pitchFamily="2" charset="2"/>
              </a:rPr>
              <a:t>은 시스템</a:t>
            </a:r>
            <a:r>
              <a:rPr lang="ko-KR" altLang="en-US" dirty="0" smtClean="0">
                <a:sym typeface="Wingdings" panose="05000000000000000000" pitchFamily="2" charset="2"/>
              </a:rPr>
              <a:t>이 강제로 앱을 끝내는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시스템이 앱을 끝낼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</a:t>
            </a:r>
            <a:r>
              <a:rPr lang="ko-KR" altLang="en-US" dirty="0" smtClean="0">
                <a:sym typeface="Wingdings" panose="05000000000000000000" pitchFamily="2" charset="2"/>
              </a:rPr>
              <a:t> 중에 하나를 우리가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재정의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overide</a:t>
            </a:r>
            <a:r>
              <a:rPr lang="en-US" altLang="ko-KR" dirty="0" smtClean="0">
                <a:sym typeface="Wingdings" panose="05000000000000000000" pitchFamily="2" charset="2"/>
              </a:rPr>
              <a:t>)"</a:t>
            </a:r>
            <a:r>
              <a:rPr lang="ko-KR" altLang="en-US" dirty="0" smtClean="0">
                <a:sym typeface="Wingdings" panose="05000000000000000000" pitchFamily="2" charset="2"/>
              </a:rPr>
              <a:t>할 필요성이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눌러지면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재정의 된 메소드를 호출해줍니다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기회를 잡아서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그곳에 </a:t>
            </a:r>
            <a:r>
              <a:rPr lang="en-US" altLang="ko-KR" dirty="0" smtClean="0">
                <a:sym typeface="Wingdings" panose="05000000000000000000" pitchFamily="2" charset="2"/>
              </a:rPr>
              <a:t>animation </a:t>
            </a:r>
            <a:r>
              <a:rPr lang="ko-KR" altLang="en-US" dirty="0" smtClean="0">
                <a:sym typeface="Wingdings" panose="05000000000000000000" pitchFamily="2" charset="2"/>
              </a:rPr>
              <a:t>코딩을 해주면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메소드의</a:t>
            </a:r>
            <a:r>
              <a:rPr lang="ko-KR" altLang="en-US" dirty="0" smtClean="0">
                <a:sym typeface="Wingdings" panose="05000000000000000000" pitchFamily="2" charset="2"/>
              </a:rPr>
              <a:t> 이름은 </a:t>
            </a:r>
            <a:r>
              <a:rPr lang="en-US" altLang="ko-KR" dirty="0" smtClean="0">
                <a:sym typeface="Wingdings" panose="05000000000000000000" pitchFamily="2" charset="2"/>
              </a:rPr>
              <a:t>finish()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smtClean="0">
                <a:sym typeface="Wingdings" panose="05000000000000000000" pitchFamily="2" charset="2"/>
              </a:rPr>
              <a:t>메소드가 끝난 다음 빈 곳에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우클릭하면</a:t>
            </a:r>
            <a:r>
              <a:rPr lang="ko-KR" altLang="en-US" dirty="0" smtClean="0">
                <a:sym typeface="Wingdings" panose="05000000000000000000" pitchFamily="2" charset="2"/>
              </a:rPr>
              <a:t> 나타나는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Generate ... </a:t>
            </a:r>
            <a:r>
              <a:rPr lang="ko-KR" altLang="en-US" dirty="0" smtClean="0">
                <a:sym typeface="Wingdings" panose="05000000000000000000" pitchFamily="2" charset="2"/>
              </a:rPr>
              <a:t>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다음은 </a:t>
            </a:r>
            <a:r>
              <a:rPr lang="en-US" altLang="ko-KR" dirty="0" smtClean="0">
                <a:sym typeface="Wingdings" panose="05000000000000000000" pitchFamily="2" charset="2"/>
              </a:rPr>
              <a:t>Override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</a:t>
            </a:r>
            <a:r>
              <a:rPr lang="en-US" altLang="ko-KR" dirty="0" smtClean="0">
                <a:sym typeface="Wingdings" panose="05000000000000000000" pitchFamily="2" charset="2"/>
              </a:rPr>
              <a:t>, finish </a:t>
            </a:r>
            <a:r>
              <a:rPr lang="ko-KR" altLang="en-US" dirty="0" smtClean="0">
                <a:sym typeface="Wingdings" panose="05000000000000000000" pitchFamily="2" charset="2"/>
              </a:rPr>
              <a:t>를 찾아 선택하십시오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22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4 </a:t>
            </a:r>
            <a:r>
              <a:rPr lang="ko-KR" altLang="en-US" b="1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애니메이션을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어떻게 우리가 이런 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클릭 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코드를 실행시킬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시스템의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back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버튼</a:t>
            </a:r>
            <a:r>
              <a:rPr lang="ko-KR" altLang="en-US" dirty="0">
                <a:sym typeface="Wingdings" panose="05000000000000000000" pitchFamily="2" charset="2"/>
              </a:rPr>
              <a:t>은 시스템</a:t>
            </a:r>
            <a:r>
              <a:rPr lang="ko-KR" altLang="en-US" dirty="0" smtClean="0">
                <a:sym typeface="Wingdings" panose="05000000000000000000" pitchFamily="2" charset="2"/>
              </a:rPr>
              <a:t>이 강제로 앱을 끝내는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시스템이 앱을 끝낼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</a:t>
            </a:r>
            <a:r>
              <a:rPr lang="ko-KR" altLang="en-US" dirty="0" smtClean="0">
                <a:sym typeface="Wingdings" panose="05000000000000000000" pitchFamily="2" charset="2"/>
              </a:rPr>
              <a:t> 중에 하나를 우리가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재정의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overide</a:t>
            </a:r>
            <a:r>
              <a:rPr lang="en-US" altLang="ko-KR" dirty="0" smtClean="0">
                <a:sym typeface="Wingdings" panose="05000000000000000000" pitchFamily="2" charset="2"/>
              </a:rPr>
              <a:t>)"</a:t>
            </a:r>
            <a:r>
              <a:rPr lang="ko-KR" altLang="en-US" dirty="0" smtClean="0">
                <a:sym typeface="Wingdings" panose="05000000000000000000" pitchFamily="2" charset="2"/>
              </a:rPr>
              <a:t>할 필요성이 있는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 smtClean="0">
                <a:sym typeface="Wingdings" panose="05000000000000000000" pitchFamily="2" charset="2"/>
              </a:rPr>
              <a:t>back </a:t>
            </a:r>
            <a:r>
              <a:rPr lang="ko-KR" altLang="en-US" dirty="0" smtClean="0">
                <a:sym typeface="Wingdings" panose="05000000000000000000" pitchFamily="2" charset="2"/>
              </a:rPr>
              <a:t>버튼이 눌러지면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우리의 재정의 된 메소드를 호출해줍니다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기회를 잡아서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그곳에 </a:t>
            </a:r>
            <a:r>
              <a:rPr lang="en-US" altLang="ko-KR" dirty="0" smtClean="0">
                <a:sym typeface="Wingdings" panose="05000000000000000000" pitchFamily="2" charset="2"/>
              </a:rPr>
              <a:t>animation </a:t>
            </a:r>
            <a:r>
              <a:rPr lang="ko-KR" altLang="en-US" dirty="0" smtClean="0">
                <a:sym typeface="Wingdings" panose="05000000000000000000" pitchFamily="2" charset="2"/>
              </a:rPr>
              <a:t>코딩을 해주면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 </a:t>
            </a:r>
            <a:r>
              <a:rPr lang="ko-KR" altLang="en-US" dirty="0" err="1">
                <a:sym typeface="Wingdings" panose="05000000000000000000" pitchFamily="2" charset="2"/>
              </a:rPr>
              <a:t>메소드의</a:t>
            </a:r>
            <a:r>
              <a:rPr lang="ko-KR" altLang="en-US" dirty="0">
                <a:sym typeface="Wingdings" panose="05000000000000000000" pitchFamily="2" charset="2"/>
              </a:rPr>
              <a:t> 이름은 </a:t>
            </a:r>
            <a:r>
              <a:rPr lang="en-US" altLang="ko-KR" dirty="0">
                <a:sym typeface="Wingdings" panose="05000000000000000000" pitchFamily="2" charset="2"/>
              </a:rPr>
              <a:t>finish()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onCreate() </a:t>
            </a:r>
            <a:r>
              <a:rPr lang="ko-KR" altLang="en-US" dirty="0">
                <a:sym typeface="Wingdings" panose="05000000000000000000" pitchFamily="2" charset="2"/>
              </a:rPr>
              <a:t>메소드가 끝난 다음 빈 곳에 </a:t>
            </a:r>
            <a:r>
              <a:rPr lang="ko-KR" altLang="en-US" dirty="0" err="1">
                <a:sym typeface="Wingdings" panose="05000000000000000000" pitchFamily="2" charset="2"/>
              </a:rPr>
              <a:t>우클릭하면</a:t>
            </a:r>
            <a:r>
              <a:rPr lang="ko-KR" altLang="en-US" dirty="0">
                <a:sym typeface="Wingdings" panose="05000000000000000000" pitchFamily="2" charset="2"/>
              </a:rPr>
              <a:t> 나타나는 메뉴에서 </a:t>
            </a:r>
            <a:r>
              <a:rPr lang="en-US" altLang="ko-KR" dirty="0">
                <a:sym typeface="Wingdings" panose="05000000000000000000" pitchFamily="2" charset="2"/>
              </a:rPr>
              <a:t>Generate ... </a:t>
            </a:r>
            <a:r>
              <a:rPr lang="ko-KR" altLang="en-US" dirty="0">
                <a:sym typeface="Wingdings" panose="05000000000000000000" pitchFamily="2" charset="2"/>
              </a:rPr>
              <a:t>선택하고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다음은 </a:t>
            </a:r>
            <a:r>
              <a:rPr lang="en-US" altLang="ko-KR" dirty="0">
                <a:sym typeface="Wingdings" panose="05000000000000000000" pitchFamily="2" charset="2"/>
              </a:rPr>
              <a:t>Override</a:t>
            </a:r>
            <a:r>
              <a:rPr lang="ko-KR" altLang="en-US" dirty="0">
                <a:sym typeface="Wingdings" panose="05000000000000000000" pitchFamily="2" charset="2"/>
              </a:rPr>
              <a:t>를 선택해서</a:t>
            </a:r>
            <a:r>
              <a:rPr lang="en-US" altLang="ko-KR" dirty="0">
                <a:sym typeface="Wingdings" panose="05000000000000000000" pitchFamily="2" charset="2"/>
              </a:rPr>
              <a:t>, finish </a:t>
            </a:r>
            <a:r>
              <a:rPr lang="ko-KR" altLang="en-US" dirty="0">
                <a:sym typeface="Wingdings" panose="05000000000000000000" pitchFamily="2" charset="2"/>
              </a:rPr>
              <a:t>를 찾아 선택하십시오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1384" y="4941168"/>
            <a:ext cx="111498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public void finish()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super.finish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overridePendingTransition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R.anim.slide_in_left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R.anim.slide_out_right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8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단계 완성한 결과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988840"/>
            <a:ext cx="2529061" cy="44946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08" y="1988841"/>
            <a:ext cx="2609352" cy="45076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515" y="1988840"/>
            <a:ext cx="2587984" cy="44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Recommended: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액티비티 사이의 </a:t>
            </a:r>
            <a:r>
              <a:rPr lang="ko-KR" altLang="en-US" dirty="0">
                <a:sym typeface="Wingdings" panose="05000000000000000000" pitchFamily="2" charset="2"/>
              </a:rPr>
              <a:t>화면 </a:t>
            </a:r>
            <a:r>
              <a:rPr lang="ko-KR" altLang="en-US" dirty="0" smtClean="0">
                <a:sym typeface="Wingdings" panose="05000000000000000000" pitchFamily="2" charset="2"/>
              </a:rPr>
              <a:t>전환 </a:t>
            </a:r>
            <a:r>
              <a:rPr lang="ko-KR" altLang="en-US" dirty="0">
                <a:sym typeface="Wingdings" panose="05000000000000000000" pitchFamily="2" charset="2"/>
              </a:rPr>
              <a:t>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앱의 모든 화면들 간에 이런 애니메이션을 추가하기가 힘들 때는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앱의 스타일 자체를 설정할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3100" y="1901112"/>
            <a:ext cx="11248112" cy="4431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&lt;resources&gt;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&lt;!-- Base application theme.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</a:t>
            </a:r>
            <a:r>
              <a:rPr lang="en-US" altLang="ko-KR" sz="1600" dirty="0">
                <a:latin typeface="Consolas" panose="020B0609020204030204" pitchFamily="49" charset="0"/>
              </a:rPr>
              <a:t>" parent="</a:t>
            </a:r>
            <a:r>
              <a:rPr lang="en-US" altLang="ko-KR" sz="1600" dirty="0" err="1">
                <a:latin typeface="Consolas" panose="020B0609020204030204" pitchFamily="49" charset="0"/>
              </a:rPr>
              <a:t>Theme.AppCompat.Light.DarkActionBar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&lt;!-- Customize your theme here. --&gt;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colorPrimaryDark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"&gt;@color/</a:t>
            </a:r>
            <a:r>
              <a:rPr lang="en-US" altLang="ko-KR" sz="1600" dirty="0" err="1">
                <a:latin typeface="Consolas" panose="020B0609020204030204" pitchFamily="49" charset="0"/>
              </a:rPr>
              <a:t>colorAccent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android:windowAnimationStyle</a:t>
            </a:r>
            <a:r>
              <a:rPr lang="en-US" altLang="ko-KR" sz="1600" dirty="0">
                <a:latin typeface="Consolas" panose="020B0609020204030204" pitchFamily="49" charset="0"/>
              </a:rPr>
              <a:t>"&gt;@style/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&lt;style name="</a:t>
            </a:r>
            <a:r>
              <a:rPr lang="en-US" altLang="ko-KR" sz="1600" b="1" dirty="0" err="1">
                <a:latin typeface="Consolas" panose="020B0609020204030204" pitchFamily="49" charset="0"/>
              </a:rPr>
              <a:t>AppTheme.JoyActivityAnimation</a:t>
            </a:r>
            <a:r>
              <a:rPr lang="en-US" altLang="ko-KR" sz="1600" dirty="0">
                <a:latin typeface="Consolas" panose="020B0609020204030204" pitchFamily="49" charset="0"/>
              </a:rPr>
              <a:t>" parent="@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android:style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Animation.Activity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android:activityOpenExitAnimation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android:activityCloseEnterAnimation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slide_in_left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android:activityCloseExitAnimation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anim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slide_out_right</a:t>
            </a:r>
            <a:r>
              <a:rPr lang="en-US" altLang="ko-KR" sz="1600" dirty="0">
                <a:latin typeface="Consolas" panose="020B0609020204030204" pitchFamily="49" charset="0"/>
              </a:rPr>
              <a:t>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4522" y="4353045"/>
            <a:ext cx="10081120" cy="1512168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4522" y="3666621"/>
            <a:ext cx="10081120" cy="218543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9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Extra 2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액티비티 간에 화면 전환을 할 때 </a:t>
            </a:r>
            <a:r>
              <a:rPr lang="ko-KR" altLang="en-US" dirty="0" smtClean="0">
                <a:sym typeface="Wingdings" panose="05000000000000000000" pitchFamily="2" charset="2"/>
              </a:rPr>
              <a:t>색다른 애니메이션을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b="1" dirty="0" smtClean="0">
                <a:sym typeface="Wingdings" panose="05000000000000000000" pitchFamily="2" charset="2"/>
              </a:rPr>
              <a:t>전체에 </a:t>
            </a:r>
            <a:r>
              <a:rPr lang="ko-KR" altLang="en-US" dirty="0" smtClean="0">
                <a:sym typeface="Wingdings" panose="05000000000000000000" pitchFamily="2" charset="2"/>
              </a:rPr>
              <a:t>적용할 수 있는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외부 라이브러리를 이용하기 위해 </a:t>
            </a: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Module.app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"Sync Now"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"Sync Now" </a:t>
            </a:r>
            <a:r>
              <a:rPr lang="ko-KR" altLang="en-US" dirty="0" smtClean="0">
                <a:sym typeface="Wingdings" panose="05000000000000000000" pitchFamily="2" charset="2"/>
              </a:rPr>
              <a:t>를 실행합니다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너무 낮다는 오류가 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Moudle.app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파일에서 더 높은 버전 넘버로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minSdkVersion</a:t>
            </a:r>
            <a:r>
              <a:rPr lang="en-US" altLang="ko-KR" dirty="0" smtClean="0">
                <a:sym typeface="Wingdings" panose="05000000000000000000" pitchFamily="2" charset="2"/>
              </a:rPr>
              <a:t> 19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/res/values/styles.xml </a:t>
            </a:r>
            <a:r>
              <a:rPr lang="ko-KR" altLang="en-US" dirty="0" smtClean="0">
                <a:sym typeface="Wingdings" panose="05000000000000000000" pitchFamily="2" charset="2"/>
              </a:rPr>
              <a:t>파일에 다음과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투명한</a:t>
            </a:r>
            <a:r>
              <a:rPr lang="en-US" altLang="ko-KR" dirty="0" smtClean="0">
                <a:sym typeface="Wingdings" panose="05000000000000000000" pitchFamily="2" charset="2"/>
              </a:rPr>
              <a:t>" style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1585785"/>
            <a:ext cx="1124811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dependencies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implementation 'com.r0adkll:slidableactivity:2.1.0'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3100" y="412705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>
                <a:latin typeface="Consolas" panose="020B0609020204030204" pitchFamily="49" charset="0"/>
              </a:rPr>
              <a:t>style name="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android:windowIsTranslucent</a:t>
            </a:r>
            <a:r>
              <a:rPr lang="en-US" altLang="ko-KR" sz="1600" dirty="0">
                <a:latin typeface="Consolas" panose="020B0609020204030204" pitchFamily="49" charset="0"/>
              </a:rPr>
              <a:t>"&gt;true&lt;/item&gt;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&lt;item name="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android:windowBackground</a:t>
            </a:r>
            <a:r>
              <a:rPr lang="en-US" altLang="ko-KR" sz="1600" dirty="0">
                <a:latin typeface="Consolas" panose="020B0609020204030204" pitchFamily="49" charset="0"/>
              </a:rPr>
              <a:t>"&gt;@</a:t>
            </a:r>
            <a:r>
              <a:rPr lang="en-US" altLang="ko-KR" sz="1600" dirty="0" err="1">
                <a:latin typeface="Consolas" panose="020B0609020204030204" pitchFamily="49" charset="0"/>
              </a:rPr>
              <a:t>android:color</a:t>
            </a:r>
            <a:r>
              <a:rPr lang="en-US" altLang="ko-KR" sz="1600" dirty="0">
                <a:latin typeface="Consolas" panose="020B0609020204030204" pitchFamily="49" charset="0"/>
              </a:rPr>
              <a:t>/transparent&lt;/item&gt;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&lt;/style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&lt;/resources&gt;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3196" y="2104413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42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자동으로 생성되는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setContentView()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연결한다는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파일의 이름은 </a:t>
            </a:r>
            <a:r>
              <a:rPr lang="ko-KR" altLang="en-US" dirty="0" err="1" smtClean="0">
                <a:sym typeface="Wingdings" panose="05000000000000000000" pitchFamily="2" charset="2"/>
              </a:rPr>
              <a:t>확장자</a:t>
            </a:r>
            <a:r>
              <a:rPr lang="ko-KR" altLang="en-US" dirty="0" smtClean="0">
                <a:sym typeface="Wingdings" panose="05000000000000000000" pitchFamily="2" charset="2"/>
              </a:rPr>
              <a:t> 없이 다음과 같이 지</a:t>
            </a:r>
            <a:r>
              <a:rPr lang="ko-KR" altLang="en-US" dirty="0">
                <a:sym typeface="Wingdings" panose="05000000000000000000" pitchFamily="2" charset="2"/>
              </a:rPr>
              <a:t>정</a:t>
            </a:r>
            <a:r>
              <a:rPr lang="ko-KR" altLang="en-US" dirty="0" smtClean="0">
                <a:sym typeface="Wingdings" panose="05000000000000000000" pitchFamily="2" charset="2"/>
              </a:rPr>
              <a:t> 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	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R.layout.activity_main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err="1" smtClean="0">
                <a:sym typeface="Wingdings" panose="05000000000000000000" pitchFamily="2" charset="2"/>
              </a:rPr>
              <a:t>R.layout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ko-KR" altLang="en-US" b="1" dirty="0" smtClean="0">
                <a:sym typeface="Wingdings" panose="05000000000000000000" pitchFamily="2" charset="2"/>
              </a:rPr>
              <a:t>파일이름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과 같은 형식입니다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</a:t>
            </a:r>
            <a:r>
              <a:rPr lang="ko-KR" altLang="en-US" dirty="0" smtClean="0">
                <a:sym typeface="Wingdings" panose="05000000000000000000" pitchFamily="2" charset="2"/>
              </a:rPr>
              <a:t>은 프로젝트 창에 보이는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의미하고</a:t>
            </a:r>
            <a:r>
              <a:rPr lang="en-US" altLang="ko-KR" dirty="0" smtClean="0">
                <a:sym typeface="Wingdings" panose="05000000000000000000" pitchFamily="2" charset="2"/>
              </a:rPr>
              <a:t>, layout 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있는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내용을 메모리에 </a:t>
            </a:r>
            <a:r>
              <a:rPr lang="ko-KR" altLang="en-US" dirty="0" err="1" smtClean="0">
                <a:sym typeface="Wingdings" panose="05000000000000000000" pitchFamily="2" charset="2"/>
              </a:rPr>
              <a:t>객체화하는</a:t>
            </a:r>
            <a:r>
              <a:rPr lang="ko-KR" altLang="en-US" dirty="0" smtClean="0">
                <a:sym typeface="Wingdings" panose="05000000000000000000" pitchFamily="2" charset="2"/>
              </a:rPr>
              <a:t> 과정을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Inflation </a:t>
            </a:r>
            <a:r>
              <a:rPr lang="ko-KR" altLang="en-US" dirty="0" smtClean="0">
                <a:sym typeface="Wingdings" panose="05000000000000000000" pitchFamily="2" charset="2"/>
              </a:rPr>
              <a:t>이라고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04-2: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 만들고 화면 간 전환하기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- Using styles.xml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/app/AndroidManifest.xml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activity2.xml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레이아웃에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색을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ko-KR" altLang="en-US" dirty="0" smtClean="0">
                <a:sym typeface="Wingdings" panose="05000000000000000000" pitchFamily="2" charset="2"/>
              </a:rPr>
              <a:t>음 한 줄을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4279" y="2893644"/>
            <a:ext cx="112481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latin typeface="Consolas" panose="020B0609020204030204" pitchFamily="49" charset="0"/>
              </a:rPr>
              <a:t>androidx.constraintlayout.widget.ConstraintLayout</a:t>
            </a:r>
            <a:r>
              <a:rPr lang="en-US" altLang="ko-KR" sz="1600" dirty="0">
                <a:latin typeface="Consolas" panose="020B0609020204030204" pitchFamily="49" charset="0"/>
              </a:rPr>
              <a:t> xmlns:android="http://schemas.android.com/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 smtClean="0">
                <a:latin typeface="Consolas" panose="020B0609020204030204" pitchFamily="49" charset="0"/>
              </a:rPr>
              <a:t>=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http</a:t>
            </a:r>
            <a:r>
              <a:rPr lang="en-US" altLang="ko-KR" sz="1600" dirty="0">
                <a:latin typeface="Consolas" panose="020B0609020204030204" pitchFamily="49" charset="0"/>
                <a:hlinkClick r:id="rId2"/>
              </a:rPr>
              <a:t>://</a:t>
            </a:r>
            <a:r>
              <a:rPr lang="en-US" altLang="ko-KR" sz="1600" dirty="0" smtClean="0">
                <a:latin typeface="Consolas" panose="020B0609020204030204" pitchFamily="49" charset="0"/>
                <a:hlinkClick r:id="rId2"/>
              </a:rPr>
              <a:t>schemas.android.com/tools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android:background</a:t>
            </a:r>
            <a:r>
              <a:rPr lang="en-US" altLang="ko-KR" sz="1600" dirty="0">
                <a:latin typeface="Consolas" panose="020B0609020204030204" pitchFamily="49" charset="0"/>
              </a:rPr>
              <a:t>="@</a:t>
            </a:r>
            <a:r>
              <a:rPr lang="en-US" altLang="ko-KR" sz="1600" dirty="0" smtClean="0">
                <a:latin typeface="Consolas" panose="020B0609020204030204" pitchFamily="49" charset="0"/>
              </a:rPr>
              <a:t>color/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background_light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040" y="5133701"/>
            <a:ext cx="1124811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Slidr.attach</a:t>
            </a:r>
            <a:r>
              <a:rPr lang="en-US" altLang="ko-KR" sz="1600" dirty="0">
                <a:latin typeface="Consolas" panose="020B0609020204030204" pitchFamily="49" charset="0"/>
              </a:rPr>
              <a:t>(this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74279" y="3965721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4279" y="6204042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8998" y="1268760"/>
            <a:ext cx="1124811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 &lt;activity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android:name=".Activity2"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android:theme</a:t>
            </a:r>
            <a:r>
              <a:rPr lang="en-US" altLang="ko-KR" sz="1600" dirty="0">
                <a:latin typeface="Consolas" panose="020B0609020204030204" pitchFamily="49" charset="0"/>
              </a:rPr>
              <a:t>="@style/</a:t>
            </a:r>
            <a:r>
              <a:rPr lang="en-US" altLang="ko-KR" sz="1600" dirty="0" err="1">
                <a:latin typeface="Consolas" panose="020B0609020204030204" pitchFamily="49" charset="0"/>
              </a:rPr>
              <a:t>AppTheme.JoyActivitySlider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    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8998" y="1844824"/>
            <a:ext cx="6967988" cy="216024"/>
          </a:xfrm>
          <a:prstGeom prst="roundRect">
            <a:avLst/>
          </a:prstGeom>
          <a:solidFill>
            <a:srgbClr val="C00000">
              <a:alpha val="12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21" y="1450326"/>
            <a:ext cx="2871760" cy="507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android.content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패키지 안에 정의되어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앱 구성요소 간에 </a:t>
            </a:r>
            <a:r>
              <a:rPr lang="ko-KR" altLang="en-US" b="1" dirty="0" smtClean="0">
                <a:sym typeface="Wingdings" panose="05000000000000000000" pitchFamily="2" charset="2"/>
              </a:rPr>
              <a:t>작업 수행을 위한 정보를 전달합니다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다른 앱 구성 요소에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전달할 수 있는 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startService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), </a:t>
            </a:r>
            <a:r>
              <a:rPr lang="en-US" altLang="ko-KR" dirty="0" err="1" smtClean="0">
                <a:sym typeface="Wingdings" panose="05000000000000000000" pitchFamily="2" charset="2"/>
              </a:rPr>
              <a:t>bindService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broadcastIntent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기본 구성 요소는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액션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(action)'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데이터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(Data)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액션은 수행할 기능이고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데이터는 액션이 수행될 대상의 데이터를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대표적 액션으로 </a:t>
            </a:r>
            <a:r>
              <a:rPr lang="en-US" altLang="ko-KR" dirty="0" smtClean="0">
                <a:sym typeface="Wingdings" panose="05000000000000000000" pitchFamily="2" charset="2"/>
              </a:rPr>
              <a:t>ACTION_VIEW, ACTION_EDIT </a:t>
            </a:r>
            <a:r>
              <a:rPr lang="ko-KR" altLang="en-US" dirty="0" smtClean="0">
                <a:sym typeface="Wingdings" panose="05000000000000000000" pitchFamily="2" charset="2"/>
              </a:rPr>
              <a:t>등이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만들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ACTION_VIEW</a:t>
            </a:r>
            <a:r>
              <a:rPr lang="ko-KR" altLang="en-US" dirty="0" smtClean="0">
                <a:sym typeface="Wingdings" panose="05000000000000000000" pitchFamily="2" charset="2"/>
              </a:rPr>
              <a:t>와 함께 데이터로 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주소를 전달하면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단말에서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웹브라우저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err="1" smtClean="0">
                <a:sym typeface="Wingdings" panose="05000000000000000000" pitchFamily="2" charset="2"/>
              </a:rPr>
              <a:t>웹페이지</a:t>
            </a:r>
            <a:r>
              <a:rPr lang="ko-KR" altLang="en-US" dirty="0" smtClean="0">
                <a:sym typeface="Wingdings" panose="05000000000000000000" pitchFamily="2" charset="2"/>
              </a:rPr>
              <a:t> 화면이 뜹니다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띄어주는</a:t>
            </a:r>
            <a:r>
              <a:rPr lang="ko-KR" altLang="en-US" dirty="0" smtClean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액션과 데이터를 이용해 </a:t>
            </a:r>
            <a:r>
              <a:rPr lang="ko-KR" altLang="en-US" dirty="0" err="1">
                <a:sym typeface="Wingdings" panose="05000000000000000000" pitchFamily="2" charset="2"/>
              </a:rPr>
              <a:t>인텐트를</a:t>
            </a:r>
            <a:r>
              <a:rPr lang="ko-KR" altLang="en-US" dirty="0">
                <a:sym typeface="Wingdings" panose="05000000000000000000" pitchFamily="2" charset="2"/>
              </a:rPr>
              <a:t> 만들고 필요한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띄어주는</a:t>
            </a:r>
            <a:r>
              <a:rPr lang="ko-KR" altLang="en-US" dirty="0">
                <a:sym typeface="Wingdings" panose="05000000000000000000" pitchFamily="2" charset="2"/>
              </a:rPr>
              <a:t> 대표적인 경우는 다음과 같습니다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649127"/>
              </p:ext>
            </p:extLst>
          </p:nvPr>
        </p:nvGraphicFramePr>
        <p:xfrm>
          <a:off x="551384" y="1484784"/>
          <a:ext cx="1114982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val="3632785716"/>
                    </a:ext>
                  </a:extLst>
                </a:gridCol>
                <a:gridCol w="6469308">
                  <a:extLst>
                    <a:ext uri="{9D8B030D-6E8A-4147-A177-3AD203B41FA5}">
                      <a16:colId xmlns:a16="http://schemas.microsoft.com/office/drawing/2014/main" val="358115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67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ACTION_DIAL tel:01012349876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전화 걸기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3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ACTION_VIEW tel:01012349876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전화번호를 이용해 전화 걸기 화면을 보여줌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URI </a:t>
                      </a:r>
                      <a:r>
                        <a:rPr lang="ko-KR" altLang="en-US" sz="1600" dirty="0" smtClean="0"/>
                        <a:t>값의 유형에 따라 </a:t>
                      </a:r>
                      <a:r>
                        <a:rPr lang="en-US" altLang="ko-KR" sz="1600" dirty="0" smtClean="0"/>
                        <a:t>VIEW </a:t>
                      </a:r>
                      <a:r>
                        <a:rPr lang="ko-KR" altLang="en-US" sz="1600" dirty="0" smtClean="0"/>
                        <a:t>액션이 다른 기능을 수행함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1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content://contacts/people/2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데이터베이스에 있는 정보 중에서 </a:t>
                      </a:r>
                      <a:r>
                        <a:rPr lang="en-US" altLang="ko-KR" sz="1600" dirty="0" smtClean="0"/>
                        <a:t>ID </a:t>
                      </a:r>
                      <a:r>
                        <a:rPr lang="ko-KR" altLang="en-US" sz="1600" dirty="0" smtClean="0"/>
                        <a:t>값이 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인 정보를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편집하기 위한 화면을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51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ACTION_EDIT content://contacts/people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전화번호부 데이터베이스를 보여줌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7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다음은 인텐트 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이를 살펴보면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</a:t>
            </a:r>
            <a:r>
              <a:rPr lang="ko-KR" altLang="en-US" b="1" dirty="0" smtClean="0">
                <a:sym typeface="Wingdings" panose="05000000000000000000" pitchFamily="2" charset="2"/>
              </a:rPr>
              <a:t>액션과 데이터</a:t>
            </a:r>
            <a:r>
              <a:rPr lang="ko-KR" altLang="en-US" dirty="0" smtClean="0">
                <a:sym typeface="Wingdings" panose="05000000000000000000" pitchFamily="2" charset="2"/>
              </a:rPr>
              <a:t>를 인수로 하여 만들 수도 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인텐트나</a:t>
            </a:r>
            <a:r>
              <a:rPr lang="ko-KR" altLang="en-US" dirty="0" smtClean="0">
                <a:sym typeface="Wingdings" panose="05000000000000000000" pitchFamily="2" charset="2"/>
              </a:rPr>
              <a:t> 클래스 객체를 인수로 하여 만들기도 한다는 것을 알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Intent(intent o)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 [,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])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new Intent(String action, Uri </a:t>
            </a:r>
            <a:r>
              <a:rPr lang="en-US" altLang="ko-KR" dirty="0" err="1" smtClean="0">
                <a:sym typeface="Wingdings" panose="05000000000000000000" pitchFamily="2" charset="2"/>
              </a:rPr>
              <a:t>uri</a:t>
            </a:r>
            <a:r>
              <a:rPr lang="en-US" altLang="ko-KR" dirty="0" smtClean="0">
                <a:sym typeface="Wingdings" panose="05000000000000000000" pitchFamily="2" charset="2"/>
              </a:rPr>
              <a:t>, Context </a:t>
            </a:r>
            <a:r>
              <a:rPr lang="en-US" altLang="ko-KR" dirty="0" err="1" smtClean="0">
                <a:sym typeface="Wingdings" panose="05000000000000000000" pitchFamily="2" charset="2"/>
              </a:rPr>
              <a:t>packageContext</a:t>
            </a:r>
            <a:r>
              <a:rPr lang="en-US" altLang="ko-KR" dirty="0" smtClean="0">
                <a:sym typeface="Wingdings" panose="05000000000000000000" pitchFamily="2" charset="2"/>
              </a:rPr>
              <a:t>, Class&lt;?&gt; </a:t>
            </a:r>
            <a:r>
              <a:rPr lang="en-US" altLang="ko-KR" dirty="0" err="1" smtClean="0">
                <a:sym typeface="Wingdings" panose="05000000000000000000" pitchFamily="2" charset="2"/>
              </a:rPr>
              <a:t>cls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인텐트와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암시적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인텐트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명시적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객체나 컴포넌트 이름을 지정하여 호출할 대상을 확실히 알 수 있는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암시적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데이터는 지정하긴 했지만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대상이 달라질 수 있는 경우이며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액션과 데이터 외에 여러 가지 속성을 가지고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범주</a:t>
            </a:r>
            <a:r>
              <a:rPr lang="en-US" altLang="ko-KR" b="1" dirty="0" smtClean="0">
                <a:sym typeface="Wingdings" panose="05000000000000000000" pitchFamily="2" charset="2"/>
              </a:rPr>
              <a:t>(Category)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액션이 실행되는데 필요한 추가적인 정보를 제공합니다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CATEGORY_LAUNCHER </a:t>
            </a:r>
            <a:r>
              <a:rPr lang="ko-KR" altLang="en-US" dirty="0" smtClean="0">
                <a:sym typeface="Wingdings" panose="05000000000000000000" pitchFamily="2" charset="2"/>
              </a:rPr>
              <a:t>는 화면 상위 앱으로 설치된 앱들의 목록을 보여주는 어플리케이션 </a:t>
            </a:r>
            <a:r>
              <a:rPr lang="ko-KR" altLang="en-US" dirty="0" err="1" smtClean="0">
                <a:sym typeface="Wingdings" panose="05000000000000000000" pitchFamily="2" charset="2"/>
              </a:rPr>
              <a:t>런처</a:t>
            </a:r>
            <a:r>
              <a:rPr lang="en-US" altLang="ko-KR" dirty="0" smtClean="0">
                <a:sym typeface="Wingdings" panose="05000000000000000000" pitchFamily="2" charset="2"/>
              </a:rPr>
              <a:t>(Launcher)</a:t>
            </a:r>
            <a:r>
              <a:rPr lang="ko-KR" altLang="en-US" dirty="0" smtClean="0">
                <a:sym typeface="Wingdings" panose="05000000000000000000" pitchFamily="2" charset="2"/>
              </a:rPr>
              <a:t>화면에 이 앱을 보여주어야 한다는 것을 의미합니다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타입</a:t>
            </a:r>
            <a:r>
              <a:rPr lang="en-US" altLang="ko-KR" b="1" dirty="0" smtClean="0">
                <a:sym typeface="Wingdings" panose="05000000000000000000" pitchFamily="2" charset="2"/>
              </a:rPr>
              <a:t>(Type)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들어가는 데이터의 </a:t>
            </a:r>
            <a:r>
              <a:rPr lang="en-US" altLang="ko-KR" dirty="0" smtClean="0">
                <a:sym typeface="Wingdings" panose="05000000000000000000" pitchFamily="2" charset="2"/>
              </a:rPr>
              <a:t>MINE </a:t>
            </a:r>
            <a:r>
              <a:rPr lang="ko-KR" altLang="en-US" dirty="0" smtClean="0">
                <a:sym typeface="Wingdings" panose="05000000000000000000" pitchFamily="2" charset="2"/>
              </a:rPr>
              <a:t>타입을 명시적으로 기정합니다 </a:t>
            </a:r>
            <a:br>
              <a:rPr lang="ko-KR" altLang="en-US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smtClean="0">
                <a:sym typeface="Wingdings" panose="05000000000000000000" pitchFamily="2" charset="2"/>
              </a:rPr>
              <a:t>컴포넌트</a:t>
            </a:r>
            <a:r>
              <a:rPr lang="en-US" altLang="ko-KR" b="1" dirty="0" smtClean="0">
                <a:sym typeface="Wingdings" panose="05000000000000000000" pitchFamily="2" charset="2"/>
              </a:rPr>
              <a:t>(Component)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사용될 </a:t>
            </a:r>
            <a:r>
              <a:rPr lang="en-US" altLang="ko-KR" dirty="0" smtClean="0">
                <a:sym typeface="Wingdings" panose="05000000000000000000" pitchFamily="2" charset="2"/>
              </a:rPr>
              <a:t>component class</a:t>
            </a:r>
            <a:r>
              <a:rPr lang="ko-KR" altLang="en-US" dirty="0" smtClean="0">
                <a:sym typeface="Wingdings" panose="05000000000000000000" pitchFamily="2" charset="2"/>
              </a:rPr>
              <a:t>이름으로 명시적으로 지정합니다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 err="1" smtClean="0">
                <a:sym typeface="Wingdings" panose="05000000000000000000" pitchFamily="2" charset="2"/>
              </a:rPr>
              <a:t>부가데이터</a:t>
            </a:r>
            <a:r>
              <a:rPr lang="en-US" altLang="ko-KR" b="1" dirty="0" smtClean="0">
                <a:sym typeface="Wingdings" panose="05000000000000000000" pitchFamily="2" charset="2"/>
              </a:rPr>
              <a:t>(Extra Data)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정보를 넣을 수 있도록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(Bundle)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담고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이메일을 보내는 액션이 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이메일에 들어갈 제목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내용 등을 부가 데이터로 넣어 전달해야 이메일 앱이 그 데이터를 받아 처리할 수 있습니다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7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인텐트에</a:t>
            </a:r>
            <a:r>
              <a:rPr lang="ko-KR" altLang="en-US" dirty="0" smtClean="0">
                <a:sym typeface="Wingdings" panose="05000000000000000000" pitchFamily="2" charset="2"/>
              </a:rPr>
              <a:t> 액션과 데이터를 넣어 다른 앱의 액티비티를 띄우는 경우와 컴포넌트 이름을 이용해 새로운 액티비티를 시작하게 하는 경우를 실습합니다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Hu047CallIntent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dirty="0" smtClean="0">
                <a:sym typeface="Wingdings" panose="05000000000000000000" pitchFamily="2" charset="2"/>
              </a:rPr>
              <a:t>i</a:t>
            </a:r>
            <a:r>
              <a:rPr lang="en-US" altLang="ko-KR" b="1" dirty="0" smtClean="0">
                <a:sym typeface="Wingdings" panose="05000000000000000000" pitchFamily="2" charset="2"/>
              </a:rPr>
              <a:t>ntent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탭에서 직접 작성해보세요</a:t>
            </a:r>
            <a:r>
              <a:rPr lang="en-US" altLang="ko-KR" dirty="0" smtClean="0">
                <a:sym typeface="Wingdings" panose="05000000000000000000" pitchFamily="2" charset="2"/>
              </a:rPr>
              <a:t>. [Split]</a:t>
            </a:r>
            <a:r>
              <a:rPr lang="ko-KR" altLang="en-US" dirty="0" smtClean="0">
                <a:sym typeface="Wingdings" panose="05000000000000000000" pitchFamily="2" charset="2"/>
              </a:rPr>
              <a:t>탭으로 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결과를 보면서 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LinearLayout, </a:t>
            </a:r>
            <a:r>
              <a:rPr lang="en-US" altLang="ko-KR" dirty="0" err="1" smtClean="0">
                <a:sym typeface="Wingdings" panose="05000000000000000000" pitchFamily="2" charset="2"/>
              </a:rPr>
              <a:t>marginTop</a:t>
            </a:r>
            <a:r>
              <a:rPr lang="en-US" altLang="ko-KR" dirty="0" smtClean="0">
                <a:sym typeface="Wingdings" panose="05000000000000000000" pitchFamily="2" charset="2"/>
              </a:rPr>
              <a:t>=16, orientation=vertical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입력상자를</a:t>
            </a:r>
            <a:r>
              <a:rPr lang="ko-KR" altLang="en-US" dirty="0" smtClean="0">
                <a:sym typeface="Wingdings" panose="05000000000000000000" pitchFamily="2" charset="2"/>
              </a:rPr>
              <a:t> 다음과 같은 속성으로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lw</a:t>
            </a:r>
            <a:r>
              <a:rPr lang="en-US" altLang="ko-KR" b="1" dirty="0" smtClean="0">
                <a:sym typeface="Wingdings" panose="05000000000000000000" pitchFamily="2" charset="2"/>
              </a:rPr>
              <a:t>=match_parent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lh</a:t>
            </a:r>
            <a:r>
              <a:rPr lang="en-US" altLang="ko-KR" b="1" dirty="0" smtClean="0">
                <a:sym typeface="Wingdings" panose="05000000000000000000" pitchFamily="2" charset="2"/>
              </a:rPr>
              <a:t>=wrap_content, </a:t>
            </a:r>
            <a:r>
              <a:rPr lang="en-US" altLang="ko-KR" dirty="0" smtClean="0">
                <a:sym typeface="Wingdings" panose="05000000000000000000" pitchFamily="2" charset="2"/>
              </a:rPr>
              <a:t>id=</a:t>
            </a:r>
            <a:r>
              <a:rPr lang="en-US" altLang="ko-KR" dirty="0" err="1" smtClean="0">
                <a:sym typeface="Wingdings" panose="05000000000000000000" pitchFamily="2" charset="2"/>
              </a:rPr>
              <a:t>editText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=24sp, </a:t>
            </a:r>
            <a:r>
              <a:rPr lang="en-US" altLang="ko-KR" dirty="0">
                <a:sym typeface="Wingdings" panose="05000000000000000000" pitchFamily="2" charset="2"/>
              </a:rPr>
              <a:t>text= </a:t>
            </a:r>
            <a:r>
              <a:rPr lang="en-US" altLang="ko-KR" b="1" dirty="0" smtClean="0">
                <a:sym typeface="Wingdings" panose="05000000000000000000" pitchFamily="2" charset="2"/>
                <a:hlinkClick r:id="rId2"/>
              </a:rPr>
              <a:t>tel:010-1000-1000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textAlignment</a:t>
            </a:r>
            <a:r>
              <a:rPr lang="en-US" altLang="ko-KR" b="1" dirty="0" smtClean="0">
                <a:sym typeface="Wingdings" panose="05000000000000000000" pitchFamily="2" charset="2"/>
              </a:rPr>
              <a:t>=center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다음과 같은 속성으로 추가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lw</a:t>
            </a:r>
            <a:r>
              <a:rPr lang="en-US" altLang="ko-KR" b="1" dirty="0" smtClean="0">
                <a:sym typeface="Wingdings" panose="05000000000000000000" pitchFamily="2" charset="2"/>
              </a:rPr>
              <a:t>=match_parent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lh</a:t>
            </a:r>
            <a:r>
              <a:rPr lang="en-US" altLang="ko-KR" b="1" dirty="0" smtClean="0">
                <a:sym typeface="Wingdings" panose="05000000000000000000" pitchFamily="2" charset="2"/>
              </a:rPr>
              <a:t>=wrap_content, </a:t>
            </a:r>
            <a:r>
              <a:rPr lang="en-US" altLang="ko-KR" dirty="0" smtClean="0">
                <a:sym typeface="Wingdings" panose="05000000000000000000" pitchFamily="2" charset="2"/>
              </a:rPr>
              <a:t>id=button,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=24, text=</a:t>
            </a:r>
            <a:r>
              <a:rPr lang="ko-KR" altLang="en-US" dirty="0" err="1" smtClean="0">
                <a:sym typeface="Wingdings" panose="05000000000000000000" pitchFamily="2" charset="2"/>
              </a:rPr>
              <a:t>전화걸기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10" y="3397999"/>
            <a:ext cx="1928054" cy="32718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38" y="4365104"/>
            <a:ext cx="3986871" cy="23452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19356" y="4437112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marginTop</a:t>
            </a:r>
            <a:r>
              <a:rPr lang="en-US" altLang="ko-KR" sz="1600" dirty="0">
                <a:sym typeface="Wingdings" panose="05000000000000000000" pitchFamily="2" charset="2"/>
              </a:rPr>
              <a:t>=16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017871" y="4522246"/>
            <a:ext cx="504056" cy="928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579" y="3573017"/>
            <a:ext cx="1796361" cy="31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final EditText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editText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R.id.editText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String data = 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Intent.ACTION_VIEW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Uri.parse</a:t>
            </a:r>
            <a:r>
              <a:rPr lang="en-US" altLang="ko-KR" sz="1600" dirty="0">
                <a:latin typeface="Consolas" panose="020B0609020204030204" pitchFamily="49" charset="0"/>
              </a:rPr>
              <a:t>(data));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6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24192" y="2708920"/>
            <a:ext cx="1680268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뷰 객체 참조 구하기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7824192" y="3949491"/>
            <a:ext cx="3026791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sz="1400" dirty="0" smtClean="0">
                <a:sym typeface="Wingdings" panose="05000000000000000000" pitchFamily="2" charset="2"/>
              </a:rPr>
              <a:t> 입력된 전화번호 가져오기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824192" y="4559581"/>
            <a:ext cx="32944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전화걸기</a:t>
            </a:r>
            <a:r>
              <a:rPr lang="ko-KR" altLang="en-US" sz="1400" dirty="0" smtClean="0">
                <a:sym typeface="Wingdings" panose="05000000000000000000" pitchFamily="2" charset="2"/>
              </a:rPr>
              <a:t> 화면을 보여줄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 생성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7824192" y="4936759"/>
            <a:ext cx="158088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액티비티 시작하기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9" idx="3"/>
          </p:cNvCxnSpPr>
          <p:nvPr/>
        </p:nvCxnSpPr>
        <p:spPr>
          <a:xfrm flipH="1" flipV="1">
            <a:off x="9624392" y="4365104"/>
            <a:ext cx="1494292" cy="348366"/>
          </a:xfrm>
          <a:prstGeom prst="bentConnector3">
            <a:avLst>
              <a:gd name="adj1" fmla="val -15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rot="10800000">
            <a:off x="5015880" y="4653137"/>
            <a:ext cx="2808312" cy="437511"/>
          </a:xfrm>
          <a:prstGeom prst="bentConnector3">
            <a:avLst>
              <a:gd name="adj1" fmla="val 9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실행하면 다음과 같은 화면을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누르면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입력 값을 가져와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전달하므로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입력된 전화번호를 바꾸면 다른 번호로 전화를 걸도록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889329"/>
            <a:ext cx="2663980" cy="46072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5" y="1889329"/>
            <a:ext cx="2592288" cy="45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두 번째 경우입니다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새로운 버튼 하나를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띄우기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글자가 표시되도록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메뉴 화면은 프로젝트 창에서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보이는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새로 추가하는 액티비티 이름은 </a:t>
            </a:r>
            <a:r>
              <a:rPr lang="en-US" altLang="ko-KR" b="1" dirty="0" err="1">
                <a:sym typeface="Wingdings" panose="05000000000000000000" pitchFamily="2" charset="2"/>
              </a:rPr>
              <a:t>JoyAc</a:t>
            </a:r>
            <a:r>
              <a:rPr lang="en-US" altLang="ko-KR" b="1" dirty="0" err="1" smtClean="0">
                <a:sym typeface="Wingdings" panose="05000000000000000000" pitchFamily="2" charset="2"/>
              </a:rPr>
              <a:t>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ym typeface="Wingdings" panose="05000000000000000000" pitchFamily="2" charset="2"/>
              </a:rPr>
              <a:t>JoyActivity.java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activity_joy.xml </a:t>
            </a:r>
            <a:r>
              <a:rPr lang="ko-KR" altLang="en-US" dirty="0" smtClean="0">
                <a:sym typeface="Wingdings" panose="05000000000000000000" pitchFamily="2" charset="2"/>
              </a:rPr>
              <a:t>이 짝으로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activity_joy.xml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[Split]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으로 변경하고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orientation=vertical, gravity=center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하나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lw</a:t>
            </a:r>
            <a:r>
              <a:rPr lang="en-US" altLang="ko-KR" dirty="0" smtClean="0">
                <a:sym typeface="Wingdings" panose="05000000000000000000" pitchFamily="2" charset="2"/>
              </a:rPr>
              <a:t>=wrap_content, </a:t>
            </a:r>
            <a:r>
              <a:rPr lang="en-US" altLang="ko-KR" dirty="0" err="1" smtClean="0">
                <a:sym typeface="Wingdings" panose="05000000000000000000" pitchFamily="2" charset="2"/>
              </a:rPr>
              <a:t>lh</a:t>
            </a:r>
            <a:r>
              <a:rPr lang="en-US" altLang="ko-KR" dirty="0" smtClean="0">
                <a:sym typeface="Wingdings" panose="05000000000000000000" pitchFamily="2" charset="2"/>
              </a:rPr>
              <a:t>=wrap_content,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=24, </a:t>
            </a:r>
            <a:r>
              <a:rPr lang="en-US" altLang="ko-KR" dirty="0" err="1" smtClean="0">
                <a:sym typeface="Wingdings" panose="05000000000000000000" pitchFamily="2" charset="2"/>
              </a:rPr>
              <a:t>textColor</a:t>
            </a:r>
            <a:r>
              <a:rPr lang="en-US" altLang="ko-KR" dirty="0" smtClean="0">
                <a:sym typeface="Wingdings" panose="05000000000000000000" pitchFamily="2" charset="2"/>
              </a:rPr>
              <a:t>=#0000FF", </a:t>
            </a:r>
            <a:r>
              <a:rPr lang="en-US" altLang="ko-KR" dirty="0" err="1" smtClean="0">
                <a:sym typeface="Wingdings" panose="05000000000000000000" pitchFamily="2" charset="2"/>
              </a:rPr>
              <a:t>tex</a:t>
            </a:r>
            <a:r>
              <a:rPr lang="en-US" altLang="ko-KR" dirty="0" smtClean="0">
                <a:sym typeface="Wingdings" panose="05000000000000000000" pitchFamily="2" charset="2"/>
              </a:rPr>
              <a:t>="Be joyful always"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392" y="3543220"/>
            <a:ext cx="1800200" cy="31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두 번째 경우입니다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파일에 새로운 버튼 하나를 추가하고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b="1" dirty="0" smtClean="0">
                <a:sym typeface="Wingdings" panose="05000000000000000000" pitchFamily="2" charset="2"/>
              </a:rPr>
              <a:t>메뉴 화면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띄우가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글자가 표시되도록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메뉴 화면은 프로젝트 창에서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app </a:t>
            </a:r>
            <a:r>
              <a:rPr lang="ko-KR" altLang="en-US" dirty="0" smtClean="0">
                <a:sym typeface="Wingdings" panose="05000000000000000000" pitchFamily="2" charset="2"/>
              </a:rPr>
              <a:t>항목을 선택하고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보이는 메뉴에서 </a:t>
            </a:r>
            <a:r>
              <a:rPr lang="en-US" altLang="ko-KR" dirty="0" smtClean="0">
                <a:sym typeface="Wingdings" panose="05000000000000000000" pitchFamily="2" charset="2"/>
              </a:rPr>
              <a:t>[New  Activity  Empty Activity]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새로 추가하는 액티비티 이름은 </a:t>
            </a:r>
            <a:r>
              <a:rPr lang="en-US" altLang="ko-KR" b="1" dirty="0" err="1">
                <a:sym typeface="Wingdings" panose="05000000000000000000" pitchFamily="2" charset="2"/>
              </a:rPr>
              <a:t>JoyAc</a:t>
            </a:r>
            <a:r>
              <a:rPr lang="en-US" altLang="ko-KR" b="1" dirty="0" err="1" smtClean="0">
                <a:sym typeface="Wingdings" panose="05000000000000000000" pitchFamily="2" charset="2"/>
              </a:rPr>
              <a:t>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ym typeface="Wingdings" panose="05000000000000000000" pitchFamily="2" charset="2"/>
              </a:rPr>
              <a:t>JoyActivity.java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activity_joy.xml </a:t>
            </a:r>
            <a:r>
              <a:rPr lang="ko-KR" altLang="en-US" dirty="0" smtClean="0">
                <a:sym typeface="Wingdings" panose="05000000000000000000" pitchFamily="2" charset="2"/>
              </a:rPr>
              <a:t>이 짝으로 생성됩니다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 err="1" smtClean="0">
                <a:sym typeface="Wingdings" panose="05000000000000000000" pitchFamily="2" charset="2"/>
              </a:rPr>
              <a:t>JoyActivity</a:t>
            </a:r>
            <a:r>
              <a:rPr lang="ko-KR" altLang="en-US" dirty="0" smtClean="0">
                <a:sym typeface="Wingdings" panose="05000000000000000000" pitchFamily="2" charset="2"/>
              </a:rPr>
              <a:t> 띄우기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(id=button2)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전화 걸기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 밑에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파일로 돌아와 </a:t>
            </a: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en-US" altLang="ko-KR" b="1" dirty="0" err="1" smtClean="0">
                <a:sym typeface="Wingdings" panose="05000000000000000000" pitchFamily="2" charset="2"/>
              </a:rPr>
              <a:t>JoyActivity</a:t>
            </a:r>
            <a:r>
              <a:rPr lang="ko-KR" altLang="en-US" b="1" dirty="0" smtClean="0">
                <a:sym typeface="Wingdings" panose="05000000000000000000" pitchFamily="2" charset="2"/>
              </a:rPr>
              <a:t> 띄우기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</a:t>
            </a:r>
            <a:r>
              <a:rPr lang="en-US" altLang="ko-KR" b="1" dirty="0" err="1">
                <a:sym typeface="Wingdings" panose="05000000000000000000" pitchFamily="2" charset="2"/>
              </a:rPr>
              <a:t>JoyAc</a:t>
            </a:r>
            <a:r>
              <a:rPr lang="en-US" altLang="ko-KR" b="1" dirty="0" err="1" smtClean="0">
                <a:sym typeface="Wingdings" panose="05000000000000000000" pitchFamily="2" charset="2"/>
              </a:rPr>
              <a:t>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나타나도록 코딩을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666621"/>
            <a:ext cx="3223539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b="1" dirty="0" smtClean="0">
                <a:sym typeface="Wingdings" panose="05000000000000000000" pitchFamily="2" charset="2"/>
              </a:rPr>
              <a:t>Hu041LayoutInflater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패키지는 </a:t>
            </a:r>
            <a:r>
              <a:rPr lang="en-US" altLang="ko-KR" dirty="0" err="1" smtClean="0">
                <a:sym typeface="Wingdings" panose="05000000000000000000" pitchFamily="2" charset="2"/>
              </a:rPr>
              <a:t>Inflater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[Split]</a:t>
            </a:r>
            <a:r>
              <a:rPr lang="ko-KR" altLang="en-US" b="1" dirty="0" smtClean="0">
                <a:sym typeface="Wingdings" panose="05000000000000000000" pitchFamily="2" charset="2"/>
              </a:rPr>
              <a:t>탭을 열고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아래와 같이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디자인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 </a:t>
            </a:r>
            <a:r>
              <a:rPr lang="ko-KR" altLang="en-US" dirty="0">
                <a:sym typeface="Wingdings" panose="05000000000000000000" pitchFamily="2" charset="2"/>
              </a:rPr>
              <a:t>대</a:t>
            </a:r>
            <a:r>
              <a:rPr lang="ko-KR" altLang="en-US" dirty="0" smtClean="0">
                <a:sym typeface="Wingdings" panose="05000000000000000000" pitchFamily="2" charset="2"/>
              </a:rPr>
              <a:t>신에 코딩으로 작업을 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디폴트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[HelloWorld] 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&lt;Button </a:t>
            </a:r>
            <a:r>
              <a:rPr lang="ko-KR" altLang="en-US" dirty="0" smtClean="0">
                <a:sym typeface="Wingdings" panose="05000000000000000000" pitchFamily="2" charset="2"/>
              </a:rPr>
              <a:t>을 입력하고 </a:t>
            </a:r>
            <a:r>
              <a:rPr lang="en-US" altLang="ko-KR" dirty="0" smtClean="0">
                <a:sym typeface="Wingdings" panose="05000000000000000000" pitchFamily="2" charset="2"/>
              </a:rPr>
              <a:t>Tap</a:t>
            </a:r>
            <a:r>
              <a:rPr lang="ko-KR" altLang="en-US" dirty="0" smtClean="0">
                <a:sym typeface="Wingdings" panose="05000000000000000000" pitchFamily="2" charset="2"/>
              </a:rPr>
              <a:t>을 입력하면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자동으로 다음과 같이 나오면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android: layout_width=""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android: layout_height=""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android: text="Press me"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android: id="@+id/</a:t>
            </a:r>
            <a:r>
              <a:rPr lang="en-US" altLang="ko-KR" dirty="0" err="1" smtClean="0">
                <a:sym typeface="Wingdings" panose="05000000000000000000" pitchFamily="2" charset="2"/>
              </a:rPr>
              <a:t>pressme_button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dirty="0" smtClean="0">
                <a:sym typeface="Wingdings" panose="05000000000000000000" pitchFamily="2" charset="2"/>
              </a:rPr>
              <a:t>디자인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창에 버튼이 왼쪽 위쪽에 위치하게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이것을 가운데로 움직이기 위해</a:t>
            </a:r>
            <a:r>
              <a:rPr lang="en-US" altLang="ko-KR" dirty="0" smtClean="0">
                <a:sym typeface="Wingdings" panose="05000000000000000000" pitchFamily="2" charset="2"/>
              </a:rPr>
              <a:t>, LinearLayout </a:t>
            </a:r>
            <a:r>
              <a:rPr lang="ko-KR" altLang="en-US" dirty="0" smtClean="0">
                <a:sym typeface="Wingdings" panose="05000000000000000000" pitchFamily="2" charset="2"/>
              </a:rPr>
              <a:t>태그 안에 다음과 같이 설정하면 버튼이 가운데로 이동합니다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orientation="vertical"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gravity="center"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코드 파일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92914"/>
            <a:ext cx="11365852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Button </a:t>
            </a:r>
            <a:r>
              <a:rPr lang="en-US" altLang="ko-KR" sz="1600" dirty="0">
                <a:latin typeface="Consolas" panose="020B0609020204030204" pitchFamily="49" charset="0"/>
              </a:rPr>
              <a:t>button2 = findViewById(R.id.button2);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button2.setOnClickListener(new </a:t>
            </a:r>
            <a:r>
              <a:rPr lang="en-US" altLang="ko-KR" sz="1600" dirty="0" err="1">
                <a:latin typeface="Consolas" panose="020B0609020204030204" pitchFamily="49" charset="0"/>
              </a:rPr>
              <a:t>View.OnClickListener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ComponentName</a:t>
            </a:r>
            <a:r>
              <a:rPr lang="en-US" altLang="ko-KR" sz="1600" dirty="0">
                <a:latin typeface="Consolas" panose="020B0609020204030204" pitchFamily="49" charset="0"/>
              </a:rPr>
              <a:t> name = new </a:t>
            </a:r>
            <a:r>
              <a:rPr lang="en-US" altLang="ko-KR" sz="1600" dirty="0" err="1">
                <a:latin typeface="Consolas" panose="020B0609020204030204" pitchFamily="49" charset="0"/>
              </a:rPr>
              <a:t>ComponentName</a:t>
            </a:r>
            <a:r>
              <a:rPr lang="en-US" altLang="ko-KR" sz="1600" dirty="0" smtClean="0">
                <a:latin typeface="Consolas" panose="020B0609020204030204" pitchFamily="49" charset="0"/>
              </a:rPr>
              <a:t>("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org.joy.callintent</a:t>
            </a:r>
            <a:r>
              <a:rPr lang="en-US" altLang="ko-KR" sz="16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org.joy.callintent.JoyActivity</a:t>
            </a:r>
            <a:r>
              <a:rPr lang="en-US" altLang="ko-KR" sz="16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intent.setComponent</a:t>
            </a:r>
            <a:r>
              <a:rPr lang="en-US" altLang="ko-KR" sz="1600" dirty="0"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startActivityForResult(intent, 101);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97748" y="2462676"/>
            <a:ext cx="3344185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smtClean="0">
                <a:sym typeface="Wingdings" panose="05000000000000000000" pitchFamily="2" charset="2"/>
              </a:rPr>
              <a:t>컴포넌트 이름을 지정할 수 있는 객체 생성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8097749" y="3310255"/>
            <a:ext cx="235352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객체에 컴포넌트 지정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8097749" y="3689579"/>
            <a:ext cx="1412566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액티비티 띄우기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02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04-3: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살펴보기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다음은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클래스에 정의된 다양한 액션 정보입니다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ACTION_MAIN</a:t>
            </a:r>
            <a:r>
              <a:rPr lang="en-US" altLang="ko-KR" dirty="0" smtClean="0">
                <a:sym typeface="Wingdings" panose="05000000000000000000" pitchFamily="2" charset="2"/>
              </a:rPr>
              <a:t>		ACTION_VIEW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ACTION_ATTACH_DATA	ACTION_ANSWER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ACTION_EDIT</a:t>
            </a:r>
            <a:r>
              <a:rPr lang="en-US" altLang="ko-KR" dirty="0" smtClean="0">
                <a:sym typeface="Wingdings" panose="05000000000000000000" pitchFamily="2" charset="2"/>
              </a:rPr>
              <a:t>		ACTION_INSERT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ACTION_PICK		ACTION_DELETE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ACTION_CHOOSER	ACTION_RUN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ACTION_GET_CONTENT	ACTION_SYNC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ACTION_DIAL		ACTION_PICK_ACTIVITY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ACTION_CALL		ACTION_SEARCH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ACTION_SEND		ACTION_WEB_SEARCH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ACTION_SECOND		ACTION_FACTORY_TEST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58002" y="3260650"/>
            <a:ext cx="513462" cy="4059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30786" y="3435788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많이 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r>
              <a:rPr lang="ko-KR" altLang="en-US" sz="1200" dirty="0" smtClean="0">
                <a:sym typeface="Wingdings" panose="05000000000000000000" pitchFamily="2" charset="2"/>
              </a:rPr>
              <a:t>사용함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22788" y="3666620"/>
            <a:ext cx="481378" cy="3625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717" y="947643"/>
            <a:ext cx="2100679" cy="3648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694" y="947643"/>
            <a:ext cx="2122518" cy="364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8400256" y="4365104"/>
            <a:ext cx="2520280" cy="2161316"/>
          </a:xfrm>
          <a:prstGeom prst="round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액티비티는 액티비티 매니저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Manager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객체에 의해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액티비티 스택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Activity Stack</a:t>
            </a:r>
            <a:r>
              <a:rPr lang="en-US" altLang="ko-KR" dirty="0" smtClean="0">
                <a:sym typeface="Wingdings" panose="05000000000000000000" pitchFamily="2" charset="2"/>
              </a:rPr>
              <a:t>)'</a:t>
            </a:r>
            <a:r>
              <a:rPr lang="ko-KR" altLang="en-US" dirty="0" smtClean="0">
                <a:sym typeface="Wingdings" panose="05000000000000000000" pitchFamily="2" charset="2"/>
              </a:rPr>
              <a:t>으로 관리됩니다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스택은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쌓아두었다가 가장 위의 액티비티가 없어지면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 액티비티가 다시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매니페스트</a:t>
            </a:r>
            <a:r>
              <a:rPr lang="ko-KR" altLang="en-US" dirty="0" smtClean="0">
                <a:sym typeface="Wingdings" panose="05000000000000000000" pitchFamily="2" charset="2"/>
              </a:rPr>
              <a:t> 파일에 등록하면 그 액티비티는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(), startActivityForResult()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사용해 실행됩니다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이전에 사용하던 액티비티는 스택에 저장되고 새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여러 번 실행한다면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동일한 액티비티가 여러 개 스택에 저장되어 리소스 낭비가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해결할 수 있도록 도와주는 것이 바로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들인데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FLAG</a:t>
            </a:r>
            <a:r>
              <a:rPr lang="en-US" altLang="ko-KR" dirty="0" smtClean="0">
                <a:sym typeface="Wingdings" panose="05000000000000000000" pitchFamily="2" charset="2"/>
              </a:rPr>
              <a:t>_ACTIVITY_SINGLE_TOP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FLAG_ACTIVITY_NO_HISTORY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FLAG_ACTIVITY_CLEAR_TOP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4792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새로운 액티비티</a:t>
            </a:r>
            <a:endParaRPr lang="ko-KR" altLang="en-US" sz="140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688288" y="3046587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실행 액티비티</a:t>
            </a:r>
            <a:endParaRPr lang="ko-KR" altLang="en-US" sz="1400" dirty="0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7392144" y="3262611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689412" y="2914360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63132" y="2708920"/>
            <a:ext cx="521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화면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88288" y="4525836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이전 실행 액티비티</a:t>
            </a:r>
            <a:endParaRPr lang="ko-KR" altLang="en-US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98269" y="5013714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n - 1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98269" y="5949280"/>
            <a:ext cx="194421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액티비티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9438220" y="5372413"/>
            <a:ext cx="444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/>
              <a:t>...</a:t>
            </a:r>
            <a:endParaRPr lang="ko-KR" altLang="en-US" sz="24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92344" y="3478635"/>
            <a:ext cx="0" cy="88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255869" y="3812412"/>
            <a:ext cx="9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정지</a:t>
            </a:r>
            <a:r>
              <a:rPr lang="en-US" altLang="ko-KR" sz="1400" dirty="0" smtClean="0">
                <a:solidFill>
                  <a:srgbClr val="C00000"/>
                </a:solidFill>
              </a:rPr>
              <a:t>/</a:t>
            </a:r>
            <a:r>
              <a:rPr lang="ko-KR" altLang="en-US" sz="1400" dirty="0" smtClean="0">
                <a:solidFill>
                  <a:srgbClr val="C00000"/>
                </a:solidFill>
              </a:rPr>
              <a:t>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04824" y="3817489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재실행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0063132" y="3472899"/>
            <a:ext cx="0" cy="88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198485" y="5486031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액티비티 스택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>
                <a:sym typeface="Wingdings" panose="05000000000000000000" pitchFamily="2" charset="2"/>
              </a:rPr>
              <a:t>FLAG_ACTIVITY_SINGLE_TOP</a:t>
            </a:r>
            <a:r>
              <a:rPr lang="ko-KR" altLang="en-US" dirty="0">
                <a:sym typeface="Wingdings" panose="05000000000000000000" pitchFamily="2" charset="2"/>
              </a:rPr>
              <a:t> 플래그는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생성할 때 이미 생성된 액티비티가 있으면 그 </a:t>
            </a:r>
            <a:r>
              <a:rPr lang="ko-KR" altLang="en-US" dirty="0" err="1">
                <a:sym typeface="Wingdings" panose="05000000000000000000" pitchFamily="2" charset="2"/>
              </a:rPr>
              <a:t>액티비티를</a:t>
            </a:r>
            <a:r>
              <a:rPr lang="ko-KR" altLang="en-US" dirty="0">
                <a:sym typeface="Wingdings" panose="05000000000000000000" pitchFamily="2" charset="2"/>
              </a:rPr>
              <a:t> 그대로 사용하라는 플래그입니다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보이는 액티비티가 새로 만들어지지 않고 기존에 있는 것이 보인다면 시스템에서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객체는 어떻게 전달받을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띄워주는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부모 </a:t>
            </a:r>
            <a:r>
              <a:rPr lang="ko-KR" alt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액티비티</a:t>
            </a:r>
            <a:r>
              <a:rPr lang="ko-KR" altLang="en-US" dirty="0" err="1" smtClean="0">
                <a:sym typeface="Wingdings" panose="05000000000000000000" pitchFamily="2" charset="2"/>
              </a:rPr>
              <a:t>라고</a:t>
            </a:r>
            <a:r>
              <a:rPr lang="ko-KR" altLang="en-US" dirty="0" smtClean="0">
                <a:sym typeface="Wingdings" panose="05000000000000000000" pitchFamily="2" charset="2"/>
              </a:rPr>
              <a:t> 부른다면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액티비티로부터</a:t>
            </a:r>
            <a:r>
              <a:rPr lang="ko-KR" altLang="en-US" dirty="0" smtClean="0">
                <a:sym typeface="Wingdings" panose="05000000000000000000" pitchFamily="2" charset="2"/>
              </a:rPr>
              <a:t> 전달하는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인텐트는</a:t>
            </a:r>
            <a:r>
              <a:rPr lang="ko-KR" altLang="en-US" dirty="0" smtClean="0">
                <a:sym typeface="Wingdings" panose="05000000000000000000" pitchFamily="2" charset="2"/>
              </a:rPr>
              <a:t> 새로 만들어진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참조할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액티비티가 재사용된다면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액티비티의 </a:t>
            </a:r>
            <a:r>
              <a:rPr lang="en-US" altLang="ko-KR" b="1" dirty="0" smtClean="0">
                <a:sym typeface="Wingdings" panose="05000000000000000000" pitchFamily="2" charset="2"/>
              </a:rPr>
              <a:t>onCreate()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b="1" dirty="0" smtClean="0">
                <a:sym typeface="Wingdings" panose="05000000000000000000" pitchFamily="2" charset="2"/>
              </a:rPr>
              <a:t> 호출되지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이런 경우 새로 시작하는 액티비티에서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전달받아 처리하는 방법이 따로 있어야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이것이 바로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재정의하면 액티비티가 새로 만들어지지 않았을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객체만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요약 정리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 만들어져 있는 액티비티를 다시 띄울 때 인텐트 처리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때는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b="1" dirty="0" smtClean="0">
                <a:sym typeface="Wingdings" panose="05000000000000000000" pitchFamily="2" charset="2"/>
              </a:rPr>
              <a:t>를 재정의해서 사용해야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onNewIntent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이미 객체로 만들어져 있을 때 시스템으로부터 자동으로 호출되며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객체를 전달 받을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public void </a:t>
            </a:r>
            <a:r>
              <a:rPr lang="en-US" altLang="ko-KR" b="1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onNewIntent</a:t>
            </a:r>
            <a:r>
              <a:rPr lang="en-US" altLang="ko-KR" b="1" dirty="0" smtClean="0">
                <a:latin typeface="Consolas" panose="020B0609020204030204" pitchFamily="49" charset="0"/>
                <a:sym typeface="Wingdings" panose="05000000000000000000" pitchFamily="2" charset="2"/>
              </a:rPr>
              <a:t>(Intent intent)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FLAG_ACTIVITY_NO_HISTORY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처음 이후에 실행된 액티비티는 </a:t>
            </a:r>
            <a:r>
              <a:rPr lang="ko-KR" altLang="en-US" b="1" dirty="0" smtClean="0">
                <a:sym typeface="Wingdings" panose="05000000000000000000" pitchFamily="2" charset="2"/>
              </a:rPr>
              <a:t>액티비티 스택에 추가되지 않습니다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즉 플래그가 설정되지 않은 경우에는 이전에 실행되었던 액티비티가 스택에 추가되므로 시스템</a:t>
            </a:r>
            <a:r>
              <a:rPr lang="en-US" altLang="ko-KR" dirty="0" smtClean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키를 누르면 이전의 액티비티가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플래그를 사용하면 항상 맨 처음에 실행되었던 액티비티가 바로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발생하여 사용자에게 한 번 알림 화면을 보여주고 싶을 때 유용합니다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알림 화면은 한 번만 보여주면 되므로 여러 번 </a:t>
            </a:r>
            <a:r>
              <a:rPr lang="ko-KR" altLang="en-US" dirty="0" err="1" smtClean="0">
                <a:sym typeface="Wingdings" panose="05000000000000000000" pitchFamily="2" charset="2"/>
              </a:rPr>
              <a:t>알람</a:t>
            </a:r>
            <a:r>
              <a:rPr lang="ko-KR" altLang="en-US" dirty="0" smtClean="0">
                <a:sym typeface="Wingdings" panose="05000000000000000000" pitchFamily="2" charset="2"/>
              </a:rPr>
              <a:t> 이벤트가 발생하더라도 그 화면만 한 번 보여주는 형태로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FLAG_ACTIVITY_CLEAR_TOP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플래그를 </a:t>
            </a:r>
            <a:r>
              <a:rPr lang="ko-KR" altLang="en-US" dirty="0" smtClean="0">
                <a:sym typeface="Wingdings" panose="05000000000000000000" pitchFamily="2" charset="2"/>
              </a:rPr>
              <a:t>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액티비티 위에 있는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액티비트를</a:t>
            </a:r>
            <a:r>
              <a:rPr lang="ko-KR" altLang="en-US" dirty="0" smtClean="0">
                <a:sym typeface="Wingdings" panose="05000000000000000000" pitchFamily="2" charset="2"/>
              </a:rPr>
              <a:t> 모두 </a:t>
            </a:r>
            <a:r>
              <a:rPr lang="ko-KR" altLang="en-US" dirty="0" err="1" smtClean="0">
                <a:sym typeface="Wingdings" panose="05000000000000000000" pitchFamily="2" charset="2"/>
              </a:rPr>
              <a:t>종료시킵니다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 플래그는 홈 화면과 같이 다른 액티비티보다 항상 우선하는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만들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만약 홈 화면이 여러 개 있는 것이 아니라 하나만 만들어 지는 것으로 하고 싶을 때 </a:t>
            </a:r>
            <a:r>
              <a:rPr lang="en-US" altLang="ko-KR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플래그와 함께 설정하면 항상 하나의 객체가 메모리에 존재하면서 그 상위의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모두 종료시킬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7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액티비티에서 다른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액티비티로</a:t>
            </a:r>
            <a:r>
              <a:rPr lang="ko-KR" altLang="en-US" dirty="0" smtClean="0">
                <a:sym typeface="Wingdings" panose="05000000000000000000" pitchFamily="2" charset="2"/>
              </a:rPr>
              <a:t> 데이터 전달은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b="1" dirty="0" smtClean="0">
                <a:sym typeface="Wingdings" panose="05000000000000000000" pitchFamily="2" charset="2"/>
              </a:rPr>
              <a:t> 안에 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를 넣어 전달하는 방법을 권장합니다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안에서는 </a:t>
            </a:r>
            <a:r>
              <a:rPr lang="ko-KR" altLang="en-US" b="1" dirty="0" smtClean="0">
                <a:sym typeface="Wingdings" panose="05000000000000000000" pitchFamily="2" charset="2"/>
              </a:rPr>
              <a:t>번들</a:t>
            </a:r>
            <a:r>
              <a:rPr lang="en-US" altLang="ko-KR" b="1" dirty="0" smtClean="0">
                <a:sym typeface="Wingdings" panose="05000000000000000000" pitchFamily="2" charset="2"/>
              </a:rPr>
              <a:t>(Bundle) </a:t>
            </a:r>
            <a:r>
              <a:rPr lang="ko-KR" altLang="en-US" b="1" dirty="0" smtClean="0">
                <a:sym typeface="Wingdings" panose="05000000000000000000" pitchFamily="2" charset="2"/>
              </a:rPr>
              <a:t>객체가 들어 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번들 객체는 해시테이블과 유사해서 </a:t>
            </a:r>
            <a:r>
              <a:rPr lang="en-US" altLang="ko-KR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getOOOExtra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메소드로</a:t>
            </a:r>
            <a:r>
              <a:rPr lang="ko-KR" altLang="en-US" dirty="0" smtClean="0">
                <a:sym typeface="Wingdings" panose="05000000000000000000" pitchFamily="2" charset="2"/>
              </a:rPr>
              <a:t> 데이터를 넣거나 빼낼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OOO</a:t>
            </a:r>
            <a:r>
              <a:rPr lang="ko-KR" altLang="en-US" dirty="0" smtClean="0">
                <a:sym typeface="Wingdings" panose="05000000000000000000" pitchFamily="2" charset="2"/>
              </a:rPr>
              <a:t>는 기본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자료형의</a:t>
            </a:r>
            <a:r>
              <a:rPr lang="ko-KR" altLang="en-US" dirty="0" smtClean="0">
                <a:sym typeface="Wingdings" panose="05000000000000000000" pitchFamily="2" charset="2"/>
              </a:rPr>
              <a:t> 이름입니다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넣고 싶다면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문자열을 다시 빼내고 싶다면 </a:t>
            </a:r>
            <a:r>
              <a:rPr lang="en-US" altLang="ko-KR" b="1" dirty="0" err="1" smtClean="0">
                <a:sym typeface="Wingdings" panose="05000000000000000000" pitchFamily="2" charset="2"/>
              </a:rPr>
              <a:t>getStringExtra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바이트 배열이나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객체도 넣었다 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번들 객체 안에 넣은 데이터를 </a:t>
            </a:r>
            <a:r>
              <a:rPr lang="ko-KR" altLang="en-US" b="1" dirty="0" smtClean="0">
                <a:sym typeface="Wingdings" panose="05000000000000000000" pitchFamily="2" charset="2"/>
              </a:rPr>
              <a:t>부가 데이터</a:t>
            </a:r>
            <a:r>
              <a:rPr lang="ko-KR" altLang="en-US" dirty="0" smtClean="0">
                <a:sym typeface="Wingdings" panose="05000000000000000000" pitchFamily="2" charset="2"/>
              </a:rPr>
              <a:t>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시스템에선 건들지 않고 다른 앱 구성요소로 전달만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부가 데이터는 키</a:t>
            </a:r>
            <a:r>
              <a:rPr lang="en-US" altLang="ko-KR" dirty="0" smtClean="0">
                <a:sym typeface="Wingdings" panose="05000000000000000000" pitchFamily="2" charset="2"/>
              </a:rPr>
              <a:t>(Key)</a:t>
            </a:r>
            <a:r>
              <a:rPr lang="ko-KR" altLang="en-US" dirty="0" smtClean="0">
                <a:sym typeface="Wingdings" panose="05000000000000000000" pitchFamily="2" charset="2"/>
              </a:rPr>
              <a:t>와 값</a:t>
            </a:r>
            <a:r>
              <a:rPr lang="en-US" altLang="ko-KR" dirty="0" smtClean="0">
                <a:sym typeface="Wingdings" panose="05000000000000000000" pitchFamily="2" charset="2"/>
              </a:rPr>
              <a:t>(Value)</a:t>
            </a:r>
            <a:r>
              <a:rPr lang="ko-KR" altLang="en-US" dirty="0" smtClean="0">
                <a:sym typeface="Wingdings" panose="05000000000000000000" pitchFamily="2" charset="2"/>
              </a:rPr>
              <a:t>을 쌍으로 만들어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대표적인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key, String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key, int value)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Intent </a:t>
            </a:r>
            <a:r>
              <a:rPr lang="en-US" altLang="ko-KR" b="1" dirty="0" err="1" smtClean="0">
                <a:sym typeface="Wingdings" panose="05000000000000000000" pitchFamily="2" charset="2"/>
              </a:rPr>
              <a:t>putExtra</a:t>
            </a:r>
            <a:r>
              <a:rPr lang="en-US" altLang="ko-KR" dirty="0" smtClean="0">
                <a:sym typeface="Wingdings" panose="05000000000000000000" pitchFamily="2" charset="2"/>
              </a:rPr>
              <a:t>(String key, </a:t>
            </a:r>
            <a:r>
              <a:rPr lang="en-US" altLang="ko-KR" dirty="0">
                <a:sym typeface="Wingdings" panose="05000000000000000000" pitchFamily="2" charset="2"/>
              </a:rPr>
              <a:t>b</a:t>
            </a:r>
            <a:r>
              <a:rPr lang="en-US" altLang="ko-KR" dirty="0" smtClean="0">
                <a:sym typeface="Wingdings" panose="05000000000000000000" pitchFamily="2" charset="2"/>
              </a:rPr>
              <a:t>oolean value)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String </a:t>
            </a:r>
            <a:r>
              <a:rPr lang="en-US" altLang="ko-KR" dirty="0" err="1" smtClean="0">
                <a:sym typeface="Wingdings" panose="05000000000000000000" pitchFamily="2" charset="2"/>
              </a:rPr>
              <a:t>get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String</a:t>
            </a:r>
            <a:r>
              <a:rPr lang="en-US" altLang="ko-KR" dirty="0" err="1" smtClean="0">
                <a:sym typeface="Wingdings" panose="05000000000000000000" pitchFamily="2" charset="2"/>
              </a:rPr>
              <a:t>Extra</a:t>
            </a:r>
            <a:r>
              <a:rPr lang="en-US" altLang="ko-KR" dirty="0" smtClean="0">
                <a:sym typeface="Wingdings" panose="05000000000000000000" pitchFamily="2" charset="2"/>
              </a:rPr>
              <a:t>(String key)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int </a:t>
            </a:r>
            <a:r>
              <a:rPr lang="en-US" altLang="ko-KR" dirty="0" err="1" smtClean="0">
                <a:sym typeface="Wingdings" panose="05000000000000000000" pitchFamily="2" charset="2"/>
              </a:rPr>
              <a:t>get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Int</a:t>
            </a:r>
            <a:r>
              <a:rPr lang="en-US" altLang="ko-KR" dirty="0" err="1" smtClean="0">
                <a:sym typeface="Wingdings" panose="05000000000000000000" pitchFamily="2" charset="2"/>
              </a:rPr>
              <a:t>Extra</a:t>
            </a:r>
            <a:r>
              <a:rPr lang="en-US" altLang="ko-KR" dirty="0" smtClean="0">
                <a:sym typeface="Wingdings" panose="05000000000000000000" pitchFamily="2" charset="2"/>
              </a:rPr>
              <a:t>(String key, int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</a:t>
            </a:r>
            <a:r>
              <a:rPr lang="en-US" altLang="ko-KR" dirty="0" smtClean="0">
                <a:sym typeface="Wingdings" panose="05000000000000000000" pitchFamily="2" charset="2"/>
              </a:rPr>
              <a:t>oolean </a:t>
            </a:r>
            <a:r>
              <a:rPr lang="en-US" altLang="ko-KR" dirty="0" err="1" smtClean="0">
                <a:sym typeface="Wingdings" panose="05000000000000000000" pitchFamily="2" charset="2"/>
              </a:rPr>
              <a:t>get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Boolean</a:t>
            </a:r>
            <a:r>
              <a:rPr lang="en-US" altLang="ko-KR" dirty="0" err="1" smtClean="0">
                <a:sym typeface="Wingdings" panose="05000000000000000000" pitchFamily="2" charset="2"/>
              </a:rPr>
              <a:t>Extra</a:t>
            </a:r>
            <a:r>
              <a:rPr lang="en-US" altLang="ko-KR" dirty="0" smtClean="0">
                <a:sym typeface="Wingdings" panose="05000000000000000000" pitchFamily="2" charset="2"/>
              </a:rPr>
              <a:t>(String key, boolean </a:t>
            </a:r>
            <a:r>
              <a:rPr lang="en-US" altLang="ko-KR" dirty="0" err="1" smtClean="0">
                <a:sym typeface="Wingdings" panose="05000000000000000000" pitchFamily="2" charset="2"/>
              </a:rPr>
              <a:t>defaultValue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ym typeface="Wingdings" panose="05000000000000000000" pitchFamily="2" charset="2"/>
              </a:rPr>
              <a:t>이터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전달하고 싶은 데이터가 </a:t>
            </a:r>
            <a:r>
              <a:rPr lang="ko-KR" altLang="en-US" b="1" dirty="0" smtClean="0">
                <a:sym typeface="Wingdings" panose="05000000000000000000" pitchFamily="2" charset="2"/>
              </a:rPr>
              <a:t>기본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자료형</a:t>
            </a:r>
            <a:r>
              <a:rPr lang="ko-KR" altLang="en-US" dirty="0" err="1" smtClean="0">
                <a:sym typeface="Wingdings" panose="05000000000000000000" pitchFamily="2" charset="2"/>
              </a:rPr>
              <a:t>이</a:t>
            </a:r>
            <a:r>
              <a:rPr lang="ko-KR" altLang="en-US" dirty="0" smtClean="0">
                <a:sym typeface="Wingdings" panose="05000000000000000000" pitchFamily="2" charset="2"/>
              </a:rPr>
              <a:t> 아니라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객체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(Object)</a:t>
            </a:r>
            <a:r>
              <a:rPr lang="ko-KR" altLang="en-US" b="1" dirty="0" smtClean="0">
                <a:sym typeface="Wingdings" panose="05000000000000000000" pitchFamily="2" charset="2"/>
              </a:rPr>
              <a:t>인 경우에는 객체 자체를 전달할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바이트 배열로 변환하거나 </a:t>
            </a:r>
            <a:r>
              <a:rPr lang="en-US" altLang="ko-KR" dirty="0" smtClean="0">
                <a:sym typeface="Wingdings" panose="05000000000000000000" pitchFamily="2" charset="2"/>
              </a:rPr>
              <a:t>Serializable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구현하는 객체를 만들어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직렬화한</a:t>
            </a:r>
            <a:r>
              <a:rPr lang="ko-KR" altLang="en-US" dirty="0" smtClean="0">
                <a:sym typeface="Wingdings" panose="05000000000000000000" pitchFamily="2" charset="2"/>
              </a:rPr>
              <a:t> 다음 전달해야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안드로이드에서는 </a:t>
            </a:r>
            <a:r>
              <a:rPr lang="en-US" altLang="ko-KR" dirty="0" smtClean="0">
                <a:sym typeface="Wingdings" panose="05000000000000000000" pitchFamily="2" charset="2"/>
              </a:rPr>
              <a:t>Serializable</a:t>
            </a:r>
            <a:r>
              <a:rPr lang="ko-KR" altLang="en-US" dirty="0" smtClean="0">
                <a:sym typeface="Wingdings" panose="05000000000000000000" pitchFamily="2" charset="2"/>
              </a:rPr>
              <a:t>과 유사한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Parcelable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</a:t>
            </a:r>
            <a:r>
              <a:rPr lang="ko-KR" altLang="en-US" dirty="0" smtClean="0">
                <a:sym typeface="Wingdings" panose="05000000000000000000" pitchFamily="2" charset="2"/>
              </a:rPr>
              <a:t>를 사용하여 </a:t>
            </a:r>
            <a:r>
              <a:rPr lang="ko-KR" altLang="en-US" b="1" dirty="0" smtClean="0">
                <a:sym typeface="Wingdings" panose="05000000000000000000" pitchFamily="2" charset="2"/>
              </a:rPr>
              <a:t>객체</a:t>
            </a:r>
            <a:r>
              <a:rPr lang="ko-KR" altLang="en-US" dirty="0" smtClean="0">
                <a:sym typeface="Wingdings" panose="05000000000000000000" pitchFamily="2" charset="2"/>
              </a:rPr>
              <a:t>를 직접 번들에 추가하여 데이터를 전송할 때 사용할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단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int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public abstract void </a:t>
            </a:r>
            <a:r>
              <a:rPr lang="en-US" altLang="ko-KR" b="1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b="1" dirty="0" smtClean="0">
                <a:sym typeface="Wingdings" panose="05000000000000000000" pitchFamily="2" charset="2"/>
              </a:rPr>
              <a:t>(Parcel </a:t>
            </a:r>
            <a:r>
              <a:rPr lang="en-US" altLang="ko-KR" b="1" dirty="0" err="1" smtClean="0">
                <a:sym typeface="Wingdings" panose="05000000000000000000" pitchFamily="2" charset="2"/>
              </a:rPr>
              <a:t>dest</a:t>
            </a:r>
            <a:r>
              <a:rPr lang="en-US" altLang="ko-KR" b="1" dirty="0" smtClean="0">
                <a:sym typeface="Wingdings" panose="05000000000000000000" pitchFamily="2" charset="2"/>
              </a:rPr>
              <a:t>, int flags)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직렬화하려는</a:t>
            </a:r>
            <a:r>
              <a:rPr lang="ko-KR" altLang="en-US" dirty="0" smtClean="0">
                <a:sym typeface="Wingdings" panose="05000000000000000000" pitchFamily="2" charset="2"/>
              </a:rPr>
              <a:t> 객체의 유형을 구분할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 예제에서는 단순히 </a:t>
            </a:r>
            <a:r>
              <a:rPr lang="en-US" altLang="ko-KR" dirty="0" smtClean="0">
                <a:sym typeface="Wingdings" panose="05000000000000000000" pitchFamily="2" charset="2"/>
              </a:rPr>
              <a:t>0</a:t>
            </a:r>
            <a:r>
              <a:rPr lang="ko-KR" altLang="en-US" dirty="0" smtClean="0">
                <a:sym typeface="Wingdings" panose="05000000000000000000" pitchFamily="2" charset="2"/>
              </a:rPr>
              <a:t>을 반환하도록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객체가 가지고 있는 데이터를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만들어 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객체는 </a:t>
            </a:r>
            <a:r>
              <a:rPr lang="en-US" altLang="ko-KR" dirty="0" smtClean="0">
                <a:sym typeface="Wingdings" panose="05000000000000000000" pitchFamily="2" charset="2"/>
              </a:rPr>
              <a:t>Bundle </a:t>
            </a:r>
            <a:r>
              <a:rPr lang="ko-KR" altLang="en-US" dirty="0" smtClean="0">
                <a:sym typeface="Wingdings" panose="05000000000000000000" pitchFamily="2" charset="2"/>
              </a:rPr>
              <a:t>객체처럼 </a:t>
            </a:r>
            <a:r>
              <a:rPr lang="en-US" altLang="ko-KR" dirty="0" err="1" smtClean="0">
                <a:sym typeface="Wingdings" panose="05000000000000000000" pitchFamily="2" charset="2"/>
              </a:rPr>
              <a:t>readOOO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err="1" smtClean="0">
                <a:sym typeface="Wingdings" panose="05000000000000000000" pitchFamily="2" charset="2"/>
              </a:rPr>
              <a:t>writeOOO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형태를 가진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제공하므로 기본 데이터 타입을 넣고 확인할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	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위의 두 가지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모두 구현한 다음에는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CREATOR</a:t>
            </a:r>
            <a:r>
              <a:rPr lang="ko-KR" altLang="en-US" dirty="0" smtClean="0">
                <a:sym typeface="Wingdings" panose="05000000000000000000" pitchFamily="2" charset="2"/>
              </a:rPr>
              <a:t>라는 상수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객체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만들어야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상수는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err="1" smtClean="0">
                <a:sym typeface="Wingdings" panose="05000000000000000000" pitchFamily="2" charset="2"/>
              </a:rPr>
              <a:t>객체로부터</a:t>
            </a:r>
            <a:r>
              <a:rPr lang="ko-KR" altLang="en-US" dirty="0" smtClean="0">
                <a:sym typeface="Wingdings" panose="05000000000000000000" pitchFamily="2" charset="2"/>
              </a:rPr>
              <a:t> 데이터를 읽어 들여 객체를 생성하는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객체는 상수로 정의되고 반드시 </a:t>
            </a:r>
            <a:r>
              <a:rPr lang="en-US" altLang="ko-KR" b="1" dirty="0" smtClean="0">
                <a:sym typeface="Wingdings" panose="05000000000000000000" pitchFamily="2" charset="2"/>
              </a:rPr>
              <a:t>static final </a:t>
            </a:r>
            <a:r>
              <a:rPr lang="ko-KR" altLang="en-US" dirty="0" smtClean="0">
                <a:sym typeface="Wingdings" panose="05000000000000000000" pitchFamily="2" charset="2"/>
              </a:rPr>
              <a:t>로 선언되어야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9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smtClean="0">
                <a:sym typeface="Wingdings" panose="05000000000000000000" pitchFamily="2" charset="2"/>
              </a:rPr>
              <a:t>제목과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보내고 받는 실습을 </a:t>
            </a:r>
            <a:r>
              <a:rPr lang="ko-KR" altLang="en-US" dirty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두 개와 버튼을 있는 그대로 활용합니다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75410"/>
            <a:ext cx="2740792" cy="4852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675410"/>
            <a:ext cx="2749394" cy="48341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98" y="1675410"/>
            <a:ext cx="2727702" cy="47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단순형 </a:t>
            </a:r>
            <a:r>
              <a:rPr lang="ko-KR" altLang="en-US" dirty="0" err="1">
                <a:sym typeface="Wingdings" panose="05000000000000000000" pitchFamily="2" charset="2"/>
              </a:rPr>
              <a:t>자료형이</a:t>
            </a:r>
            <a:r>
              <a:rPr lang="ko-KR" altLang="en-US" dirty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예를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책의 </a:t>
            </a:r>
            <a:r>
              <a:rPr lang="ko-KR" altLang="en-US" b="1" dirty="0" smtClean="0">
                <a:sym typeface="Wingdings" panose="05000000000000000000" pitchFamily="2" charset="2"/>
              </a:rPr>
              <a:t>제목과 가격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ko-KR" altLang="en-US" dirty="0">
                <a:sym typeface="Wingdings" panose="05000000000000000000" pitchFamily="2" charset="2"/>
              </a:rPr>
              <a:t>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Hu046ActivityFour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 폴더를 복사하여 </a:t>
            </a:r>
            <a:r>
              <a:rPr lang="en-US" altLang="ko-KR" b="1" dirty="0" smtClean="0">
                <a:sym typeface="Wingdings" panose="05000000000000000000" pitchFamily="2" charset="2"/>
              </a:rPr>
              <a:t>Hu048Parcel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폴더를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parcel</a:t>
            </a:r>
            <a:r>
              <a:rPr lang="ko-KR" altLang="en-US" dirty="0" smtClean="0">
                <a:sym typeface="Wingdings" panose="05000000000000000000" pitchFamily="2" charset="2"/>
              </a:rPr>
              <a:t>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복사에 따른 절차를 실행하십시오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클래스 파일을 생성하고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 클래스에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Parcelable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인터페이스를 구현하고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객체를 만들어 전달합니다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/app/java/</a:t>
            </a:r>
            <a:r>
              <a:rPr lang="en-US" altLang="ko-KR" dirty="0" err="1" smtClean="0">
                <a:sym typeface="Wingdings" panose="05000000000000000000" pitchFamily="2" charset="2"/>
              </a:rPr>
              <a:t>org.joy.parcel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에</a:t>
            </a:r>
            <a:r>
              <a:rPr lang="ko-KR" altLang="en-US" dirty="0">
                <a:sym typeface="Wingdings" panose="05000000000000000000" pitchFamily="2" charset="2"/>
              </a:rPr>
              <a:t>서</a:t>
            </a:r>
            <a:r>
              <a:rPr lang="ko-KR" altLang="en-US" dirty="0" smtClean="0">
                <a:sym typeface="Wingdings" panose="05000000000000000000" pitchFamily="2" charset="2"/>
              </a:rPr>
              <a:t>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[New  Java Class]</a:t>
            </a:r>
            <a:r>
              <a:rPr lang="ko-KR" altLang="en-US" dirty="0" smtClean="0">
                <a:sym typeface="Wingdings" panose="05000000000000000000" pitchFamily="2" charset="2"/>
              </a:rPr>
              <a:t>에서 파일이름을 입력하여 </a:t>
            </a:r>
            <a:r>
              <a:rPr lang="en-US" altLang="ko-KR" b="1" dirty="0" smtClean="0">
                <a:sym typeface="Wingdings" panose="05000000000000000000" pitchFamily="2" charset="2"/>
              </a:rPr>
              <a:t>BookData.java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한 객체를 </a:t>
            </a:r>
            <a:r>
              <a:rPr lang="en-US" altLang="ko-KR" dirty="0">
                <a:sym typeface="Wingdings" panose="05000000000000000000" pitchFamily="2" charset="2"/>
              </a:rPr>
              <a:t>Parcelable </a:t>
            </a:r>
            <a:r>
              <a:rPr lang="ko-KR" altLang="en-US" dirty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>
                <a:sym typeface="Wingdings" panose="05000000000000000000" pitchFamily="2" charset="2"/>
              </a:rPr>
              <a:t>android.os.Parcelable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</a:t>
            </a:r>
            <a:r>
              <a:rPr lang="ko-KR" altLang="en-US" dirty="0">
                <a:sym typeface="Wingdings" panose="05000000000000000000" pitchFamily="2" charset="2"/>
              </a:rPr>
              <a:t>구현해야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3284984"/>
            <a:ext cx="10259456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public </a:t>
            </a:r>
            <a:r>
              <a:rPr lang="en-US" altLang="ko-KR" dirty="0">
                <a:latin typeface="Consolas" panose="020B0609020204030204" pitchFamily="49" charset="0"/>
              </a:rPr>
              <a:t>class </a:t>
            </a:r>
            <a:r>
              <a:rPr lang="en-US" altLang="ko-KR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dirty="0" smtClean="0">
                <a:latin typeface="Consolas" panose="020B0609020204030204" pitchFamily="49" charset="0"/>
              </a:rPr>
              <a:t> {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15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단순형 </a:t>
            </a:r>
            <a:r>
              <a:rPr lang="ko-KR" altLang="en-US" dirty="0" err="1" smtClean="0">
                <a:sym typeface="Wingdings" panose="05000000000000000000" pitchFamily="2" charset="2"/>
              </a:rPr>
              <a:t>자료형이</a:t>
            </a:r>
            <a:r>
              <a:rPr lang="ko-KR" altLang="en-US" dirty="0" smtClean="0">
                <a:sym typeface="Wingdings" panose="05000000000000000000" pitchFamily="2" charset="2"/>
              </a:rPr>
              <a:t> 아닌 객체 안에 있는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책의 제목과 가격</a:t>
            </a:r>
            <a:r>
              <a:rPr lang="ko-KR" altLang="en-US" dirty="0" smtClean="0">
                <a:sym typeface="Wingdings" panose="05000000000000000000" pitchFamily="2" charset="2"/>
              </a:rPr>
              <a:t>을 보내는 실습을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한 객체를 </a:t>
            </a:r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클래스 객체로 만들려면 </a:t>
            </a:r>
            <a:r>
              <a:rPr lang="en-US" altLang="ko-KR" dirty="0" err="1" smtClean="0">
                <a:sym typeface="Wingdings" panose="05000000000000000000" pitchFamily="2" charset="2"/>
              </a:rPr>
              <a:t>android.os.Parcelable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인터</a:t>
            </a:r>
            <a:r>
              <a:rPr lang="ko-KR" altLang="en-US" dirty="0" smtClean="0">
                <a:sym typeface="Wingdings" panose="05000000000000000000" pitchFamily="2" charset="2"/>
              </a:rPr>
              <a:t> 페이스를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인터페이스를 구현하려고 </a:t>
            </a:r>
            <a:r>
              <a:rPr lang="en-US" altLang="ko-KR" dirty="0" smtClean="0">
                <a:sym typeface="Wingdings" panose="05000000000000000000" pitchFamily="2" charset="2"/>
              </a:rPr>
              <a:t>"implements Parcelable"</a:t>
            </a:r>
            <a:r>
              <a:rPr lang="ko-KR" altLang="en-US" dirty="0" smtClean="0">
                <a:sym typeface="Wingdings" panose="05000000000000000000" pitchFamily="2" charset="2"/>
              </a:rPr>
              <a:t>을 클래스 이름 뒤에 추가하면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나타나는 오류 표시인 </a:t>
            </a:r>
            <a:r>
              <a:rPr lang="ko-KR" altLang="en-US" dirty="0" err="1" smtClean="0">
                <a:sym typeface="Wingdings" panose="05000000000000000000" pitchFamily="2" charset="2"/>
              </a:rPr>
              <a:t>빨간전구를</a:t>
            </a:r>
            <a:r>
              <a:rPr lang="ko-KR" altLang="en-US" dirty="0" smtClean="0">
                <a:sym typeface="Wingdings" panose="05000000000000000000" pitchFamily="2" charset="2"/>
              </a:rPr>
              <a:t> 클릭하여 오류 메시지를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 메시지로 </a:t>
            </a:r>
            <a:r>
              <a:rPr lang="en-US" altLang="ko-KR" dirty="0" smtClean="0">
                <a:sym typeface="Wingdings" panose="05000000000000000000" pitchFamily="2" charset="2"/>
              </a:rPr>
              <a:t>"implements methods"</a:t>
            </a:r>
            <a:r>
              <a:rPr lang="ko-KR" altLang="en-US" dirty="0" smtClean="0">
                <a:sym typeface="Wingdings" panose="05000000000000000000" pitchFamily="2" charset="2"/>
              </a:rPr>
              <a:t>라고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일반적으로 어떤 인터페이스를 구현한다는 말은 곧 그 인터페이스가 요구하는 메소드를 구현해야 한다는 겁니다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인터페이스를 구현한다는 말은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인터페이스가 지정한 다음 두 메소드를 반드시 구현해야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인터페이스가 우리에게 구현</a:t>
            </a:r>
            <a:r>
              <a:rPr lang="en-US" altLang="ko-KR" dirty="0" smtClean="0">
                <a:sym typeface="Wingdings" panose="05000000000000000000" pitchFamily="2" charset="2"/>
              </a:rPr>
              <a:t>(implement)</a:t>
            </a:r>
            <a:r>
              <a:rPr lang="ko-KR" altLang="en-US" dirty="0" smtClean="0">
                <a:sym typeface="Wingdings" panose="05000000000000000000" pitchFamily="2" charset="2"/>
              </a:rPr>
              <a:t>요구하는 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메소드들은</a:t>
            </a:r>
            <a:r>
              <a:rPr lang="ko-KR" altLang="en-US" dirty="0" smtClean="0">
                <a:sym typeface="Wingdings" panose="05000000000000000000" pitchFamily="2" charset="2"/>
              </a:rPr>
              <a:t> 어떻게 알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2137" y="1556792"/>
            <a:ext cx="10717780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public </a:t>
            </a:r>
            <a:r>
              <a:rPr lang="en-US" altLang="ko-KR" dirty="0">
                <a:latin typeface="Consolas" panose="020B0609020204030204" pitchFamily="49" charset="0"/>
              </a:rPr>
              <a:t>class </a:t>
            </a:r>
            <a:r>
              <a:rPr lang="en-US" altLang="ko-KR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dirty="0" smtClean="0">
                <a:latin typeface="Consolas" panose="020B0609020204030204" pitchFamily="49" charset="0"/>
              </a:rPr>
              <a:t> implements Parcelable {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private String title;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private int price;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...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707886"/>
            <a:ext cx="4254073" cy="134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8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95" y="810047"/>
            <a:ext cx="4222874" cy="23309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1066457"/>
            <a:ext cx="6945528" cy="546071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670269" y="2996952"/>
            <a:ext cx="4306051" cy="504056"/>
          </a:xfrm>
          <a:prstGeom prst="roundRect">
            <a:avLst/>
          </a:prstGeom>
          <a:solidFill>
            <a:schemeClr val="accent1">
              <a:tint val="100000"/>
              <a:shade val="100000"/>
              <a:hueMod val="100000"/>
              <a:satMod val="10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8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Parcelable </a:t>
            </a:r>
            <a:r>
              <a:rPr lang="ko-KR" altLang="en-US" dirty="0">
                <a:sym typeface="Wingdings" panose="05000000000000000000" pitchFamily="2" charset="2"/>
              </a:rPr>
              <a:t>인터페이스가 </a:t>
            </a:r>
            <a:r>
              <a:rPr lang="ko-KR" altLang="en-US" dirty="0" smtClean="0">
                <a:sym typeface="Wingdings" panose="05000000000000000000" pitchFamily="2" charset="2"/>
              </a:rPr>
              <a:t>우리에게 구현을 요구하는 </a:t>
            </a:r>
            <a:r>
              <a:rPr lang="ko-KR" altLang="en-US" dirty="0">
                <a:sym typeface="Wingdings" panose="05000000000000000000" pitchFamily="2" charset="2"/>
              </a:rPr>
              <a:t>그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메소드들을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어떻게 알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빨간색이 표시된 줄에서 우클릭하여 </a:t>
            </a:r>
            <a:r>
              <a:rPr lang="en-US" altLang="ko-KR" dirty="0">
                <a:sym typeface="Wingdings" panose="05000000000000000000" pitchFamily="2" charset="2"/>
              </a:rPr>
              <a:t>[Generate …]</a:t>
            </a:r>
            <a:r>
              <a:rPr lang="ko-KR" altLang="en-US" dirty="0">
                <a:sym typeface="Wingdings" panose="05000000000000000000" pitchFamily="2" charset="2"/>
              </a:rPr>
              <a:t>를 선택하고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[Implement  </a:t>
            </a:r>
            <a:r>
              <a:rPr lang="en-US" altLang="ko-KR" dirty="0">
                <a:sym typeface="Wingdings" panose="05000000000000000000" pitchFamily="2" charset="2"/>
              </a:rPr>
              <a:t>methods …] </a:t>
            </a:r>
            <a:r>
              <a:rPr lang="ko-KR" altLang="en-US" dirty="0">
                <a:sym typeface="Wingdings" panose="05000000000000000000" pitchFamily="2" charset="2"/>
              </a:rPr>
              <a:t>선택합니다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두 메소드 이름을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describeContents</a:t>
            </a:r>
            <a:r>
              <a:rPr lang="en-US" altLang="ko-KR" dirty="0" smtClean="0">
                <a:sym typeface="Wingdings" panose="05000000000000000000" pitchFamily="2" charset="2"/>
              </a:rPr>
              <a:t>() – Parcel </a:t>
            </a:r>
            <a:r>
              <a:rPr lang="ko-KR" altLang="en-US" dirty="0" smtClean="0">
                <a:sym typeface="Wingdings" panose="05000000000000000000" pitchFamily="2" charset="2"/>
              </a:rPr>
              <a:t>하려는 객체의 종류를 정의합니다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writeToPacel</a:t>
            </a:r>
            <a:r>
              <a:rPr lang="en-US" altLang="ko-KR" dirty="0" smtClean="0">
                <a:sym typeface="Wingdings" panose="05000000000000000000" pitchFamily="2" charset="2"/>
              </a:rPr>
              <a:t>(Parcel </a:t>
            </a:r>
            <a:r>
              <a:rPr lang="en-US" altLang="ko-KR" dirty="0" err="1" smtClean="0">
                <a:sym typeface="Wingdings" panose="05000000000000000000" pitchFamily="2" charset="2"/>
              </a:rPr>
              <a:t>dest</a:t>
            </a:r>
            <a:r>
              <a:rPr lang="en-US" altLang="ko-KR" dirty="0" smtClean="0">
                <a:sym typeface="Wingdings" panose="05000000000000000000" pitchFamily="2" charset="2"/>
              </a:rPr>
              <a:t>, int flags) – </a:t>
            </a:r>
            <a:r>
              <a:rPr lang="ko-KR" altLang="en-US" dirty="0" smtClean="0">
                <a:sym typeface="Wingdings" panose="05000000000000000000" pitchFamily="2" charset="2"/>
              </a:rPr>
              <a:t>실제 객체를 </a:t>
            </a:r>
            <a:r>
              <a:rPr lang="en-US" altLang="ko-KR" dirty="0" smtClean="0">
                <a:sym typeface="Wingdings" panose="05000000000000000000" pitchFamily="2" charset="2"/>
              </a:rPr>
              <a:t>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객체의 각 </a:t>
            </a:r>
            <a:r>
              <a:rPr lang="ko-KR" altLang="en-US" dirty="0" err="1" smtClean="0">
                <a:sym typeface="Wingdings" panose="05000000000000000000" pitchFamily="2" charset="2"/>
              </a:rPr>
              <a:t>엘레멘트</a:t>
            </a:r>
            <a:r>
              <a:rPr lang="ko-KR" altLang="en-US" dirty="0" smtClean="0">
                <a:sym typeface="Wingdings" panose="05000000000000000000" pitchFamily="2" charset="2"/>
              </a:rPr>
              <a:t> 각각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해주는 역할을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두 메소드를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Skeleton </a:t>
            </a:r>
            <a:r>
              <a:rPr lang="ko-KR" altLang="en-US" dirty="0" smtClean="0">
                <a:sym typeface="Wingdings" panose="05000000000000000000" pitchFamily="2" charset="2"/>
              </a:rPr>
              <a:t>코드가 발생되며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우리는 그 내용을 채우면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787" y="1577732"/>
            <a:ext cx="3892849" cy="13895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4183414"/>
            <a:ext cx="4314850" cy="23131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3912" y="4206110"/>
            <a:ext cx="6354426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public </a:t>
            </a:r>
            <a:r>
              <a:rPr lang="en-US" altLang="ko-KR" dirty="0"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latin typeface="Consolas" panose="020B0609020204030204" pitchFamily="49" charset="0"/>
              </a:rPr>
              <a:t>describeContents</a:t>
            </a:r>
            <a:r>
              <a:rPr lang="en-US" altLang="ko-KR" dirty="0">
                <a:latin typeface="Consolas" panose="020B0609020204030204" pitchFamily="49" charset="0"/>
              </a:rPr>
              <a:t>() { return 0 </a:t>
            </a:r>
            <a:r>
              <a:rPr lang="en-US" altLang="ko-KR" dirty="0" smtClean="0"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public </a:t>
            </a:r>
            <a:r>
              <a:rPr lang="en-US" altLang="ko-KR" dirty="0">
                <a:latin typeface="Consolas" panose="020B0609020204030204" pitchFamily="49" charset="0"/>
              </a:rPr>
              <a:t>void </a:t>
            </a:r>
            <a:r>
              <a:rPr lang="en-US" altLang="ko-KR" dirty="0" err="1">
                <a:latin typeface="Consolas" panose="020B0609020204030204" pitchFamily="49" charset="0"/>
              </a:rPr>
              <a:t>writeToParcel</a:t>
            </a:r>
            <a:r>
              <a:rPr lang="en-US" altLang="ko-KR" dirty="0">
                <a:latin typeface="Consolas" panose="020B0609020204030204" pitchFamily="49" charset="0"/>
              </a:rPr>
              <a:t>(Parcel </a:t>
            </a:r>
            <a:r>
              <a:rPr lang="en-US" altLang="ko-KR" dirty="0" err="1" smtClean="0">
                <a:latin typeface="Consolas" panose="020B0609020204030204" pitchFamily="49" charset="0"/>
              </a:rPr>
              <a:t>parcel</a:t>
            </a:r>
            <a:r>
              <a:rPr lang="en-US" altLang="ko-KR" dirty="0" smtClean="0">
                <a:latin typeface="Consolas" panose="020B0609020204030204" pitchFamily="49" charset="0"/>
              </a:rPr>
              <a:t>, </a:t>
            </a:r>
            <a:r>
              <a:rPr lang="en-US" altLang="ko-KR" dirty="0">
                <a:latin typeface="Consolas" panose="020B0609020204030204" pitchFamily="49" charset="0"/>
              </a:rPr>
              <a:t>int i</a:t>
            </a:r>
            <a:r>
              <a:rPr lang="en-US" altLang="ko-KR" dirty="0" smtClean="0">
                <a:latin typeface="Consolas" panose="020B0609020204030204" pitchFamily="49" charset="0"/>
              </a:rPr>
              <a:t>) </a:t>
            </a:r>
            <a:r>
              <a:rPr lang="en-US" altLang="ko-KR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 err="1" smtClean="0">
                <a:latin typeface="Consolas" panose="020B0609020204030204" pitchFamily="49" charset="0"/>
              </a:rPr>
              <a:t>parcel.writeString</a:t>
            </a:r>
            <a:r>
              <a:rPr lang="en-US" altLang="ko-KR" dirty="0" smtClean="0">
                <a:latin typeface="Consolas" panose="020B0609020204030204" pitchFamily="49" charset="0"/>
              </a:rPr>
              <a:t>(title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 err="1" smtClean="0">
                <a:latin typeface="Consolas" panose="020B0609020204030204" pitchFamily="49" charset="0"/>
              </a:rPr>
              <a:t>parcel.writeInt</a:t>
            </a:r>
            <a:r>
              <a:rPr lang="en-US" altLang="ko-KR" dirty="0" smtClean="0">
                <a:latin typeface="Consolas" panose="020B0609020204030204" pitchFamily="49" charset="0"/>
              </a:rPr>
              <a:t>(price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7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부가 데이터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다음은 </a:t>
            </a:r>
            <a:r>
              <a:rPr lang="en-US" altLang="ko-KR" dirty="0" smtClean="0">
                <a:sym typeface="Wingdings" panose="05000000000000000000" pitchFamily="2" charset="2"/>
              </a:rPr>
              <a:t>Parcel</a:t>
            </a:r>
            <a:r>
              <a:rPr lang="ko-KR" altLang="en-US" dirty="0" smtClean="0">
                <a:sym typeface="Wingdings" panose="05000000000000000000" pitchFamily="2" charset="2"/>
              </a:rPr>
              <a:t>에서 데이터를 </a:t>
            </a:r>
            <a:r>
              <a:rPr lang="en-US" altLang="ko-KR" dirty="0" smtClean="0">
                <a:sym typeface="Wingdings" panose="05000000000000000000" pitchFamily="2" charset="2"/>
              </a:rPr>
              <a:t>de-serialization </a:t>
            </a:r>
            <a:r>
              <a:rPr lang="ko-KR" altLang="en-US" dirty="0" smtClean="0">
                <a:sym typeface="Wingdings" panose="05000000000000000000" pitchFamily="2" charset="2"/>
              </a:rPr>
              <a:t>하는 단계를 추가해주어야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이를 위해 </a:t>
            </a:r>
            <a:r>
              <a:rPr lang="en-US" altLang="ko-KR" dirty="0" smtClean="0">
                <a:sym typeface="Wingdings" panose="05000000000000000000" pitchFamily="2" charset="2"/>
              </a:rPr>
              <a:t>Creator&lt;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타입의 </a:t>
            </a:r>
            <a:r>
              <a:rPr lang="en-US" altLang="ko-KR" dirty="0">
                <a:sym typeface="Wingdings" panose="05000000000000000000" pitchFamily="2" charset="2"/>
              </a:rPr>
              <a:t>CREATOR</a:t>
            </a:r>
            <a:r>
              <a:rPr lang="ko-KR" altLang="en-US" dirty="0">
                <a:sym typeface="Wingdings" panose="05000000000000000000" pitchFamily="2" charset="2"/>
              </a:rPr>
              <a:t>라는 </a:t>
            </a:r>
            <a:r>
              <a:rPr lang="ko-KR" altLang="en-US" dirty="0" smtClean="0">
                <a:sym typeface="Wingdings" panose="05000000000000000000" pitchFamily="2" charset="2"/>
              </a:rPr>
              <a:t>상수를 정의해야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>
                <a:sym typeface="Wingdings" panose="05000000000000000000" pitchFamily="2" charset="2"/>
              </a:rPr>
              <a:t>변수를 정의하지 않으면 </a:t>
            </a:r>
            <a:r>
              <a:rPr lang="ko-KR" altLang="en-US" dirty="0" smtClean="0">
                <a:sym typeface="Wingdings" panose="05000000000000000000" pitchFamily="2" charset="2"/>
              </a:rPr>
              <a:t>다음과 </a:t>
            </a:r>
            <a:r>
              <a:rPr lang="ko-KR" altLang="en-US" dirty="0">
                <a:sym typeface="Wingdings" panose="05000000000000000000" pitchFamily="2" charset="2"/>
              </a:rPr>
              <a:t>같은 </a:t>
            </a:r>
            <a:r>
              <a:rPr lang="ko-KR" altLang="en-US" dirty="0" err="1" smtClean="0">
                <a:sym typeface="Wingdings" panose="05000000000000000000" pitchFamily="2" charset="2"/>
              </a:rPr>
              <a:t>익셉션이</a:t>
            </a:r>
            <a:r>
              <a:rPr lang="ko-KR" altLang="en-US" dirty="0" smtClean="0">
                <a:sym typeface="Wingdings" panose="05000000000000000000" pitchFamily="2" charset="2"/>
              </a:rPr>
              <a:t> 발생합니다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/>
              <a:t>다음은 이번 실습 예제인 </a:t>
            </a:r>
            <a:r>
              <a:rPr lang="en-US" altLang="ko-KR" dirty="0" err="1"/>
              <a:t>BookData</a:t>
            </a:r>
            <a:r>
              <a:rPr lang="en-US" altLang="ko-KR" dirty="0"/>
              <a:t> </a:t>
            </a:r>
            <a:r>
              <a:rPr lang="ko-KR" altLang="en-US" dirty="0"/>
              <a:t>클래스를 위한 </a:t>
            </a:r>
            <a:r>
              <a:rPr lang="en-US" altLang="ko-KR" dirty="0" smtClean="0"/>
              <a:t>Creator&lt;</a:t>
            </a:r>
            <a:r>
              <a:rPr lang="en-US" altLang="ko-KR" dirty="0" err="1" smtClean="0"/>
              <a:t>BookData</a:t>
            </a:r>
            <a:r>
              <a:rPr lang="en-US" altLang="ko-KR" dirty="0" smtClean="0"/>
              <a:t>&gt; CREATOR </a:t>
            </a:r>
            <a:r>
              <a:rPr lang="ko-KR" altLang="en-US" dirty="0" smtClean="0"/>
              <a:t>코드입니다</a:t>
            </a:r>
            <a:r>
              <a:rPr lang="en-US" altLang="ko-KR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137" y="1938681"/>
            <a:ext cx="107177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Consolas" panose="020B0609020204030204" pitchFamily="49" charset="0"/>
              </a:rPr>
              <a:t>Parcelable protocol requires a Parcelable.Creator object called CREATOR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2137" y="2996952"/>
            <a:ext cx="10717780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</a:t>
            </a:r>
            <a:r>
              <a:rPr lang="en-US" altLang="ko-KR" dirty="0" smtClean="0">
                <a:latin typeface="Consolas" panose="020B0609020204030204" pitchFamily="49" charset="0"/>
              </a:rPr>
              <a:t>static </a:t>
            </a:r>
            <a:r>
              <a:rPr lang="en-US" altLang="ko-KR" dirty="0">
                <a:latin typeface="Consolas" panose="020B0609020204030204" pitchFamily="49" charset="0"/>
              </a:rPr>
              <a:t>final </a:t>
            </a:r>
            <a:r>
              <a:rPr lang="en-US" altLang="ko-KR" dirty="0" smtClean="0">
                <a:latin typeface="Consolas" panose="020B0609020204030204" pitchFamily="49" charset="0"/>
              </a:rPr>
              <a:t>Creator&lt;</a:t>
            </a:r>
            <a:r>
              <a:rPr lang="en-US" altLang="ko-KR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dirty="0">
                <a:latin typeface="Consolas" panose="020B0609020204030204" pitchFamily="49" charset="0"/>
              </a:rPr>
              <a:t>&gt; CREATOR = new Creator&lt;</a:t>
            </a:r>
            <a:r>
              <a:rPr lang="en-US" altLang="ko-KR" dirty="0" err="1">
                <a:latin typeface="Consolas" panose="020B0609020204030204" pitchFamily="49" charset="0"/>
              </a:rPr>
              <a:t>BookData</a:t>
            </a:r>
            <a:r>
              <a:rPr lang="en-US" altLang="ko-KR" dirty="0">
                <a:latin typeface="Consolas" panose="020B0609020204030204" pitchFamily="49" charset="0"/>
              </a:rPr>
              <a:t>&gt;() </a:t>
            </a:r>
            <a:r>
              <a:rPr lang="en-US" altLang="ko-KR" dirty="0" smtClean="0">
                <a:latin typeface="Consolas" panose="020B0609020204030204" pitchFamily="49" charset="0"/>
              </a:rPr>
              <a:t>{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public </a:t>
            </a:r>
            <a:r>
              <a:rPr lang="en-US" altLang="ko-KR" dirty="0" err="1">
                <a:latin typeface="Consolas" panose="020B0609020204030204" pitchFamily="49" charset="0"/>
              </a:rPr>
              <a:t>BookData</a:t>
            </a:r>
            <a:r>
              <a:rPr lang="en-US" altLang="ko-KR" dirty="0">
                <a:latin typeface="Consolas" panose="020B0609020204030204" pitchFamily="49" charset="0"/>
              </a:rPr>
              <a:t> createFromParcel(Parcel src)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return new </a:t>
            </a:r>
            <a:r>
              <a:rPr lang="en-US" altLang="ko-KR" dirty="0" err="1">
                <a:latin typeface="Consolas" panose="020B0609020204030204" pitchFamily="49" charset="0"/>
              </a:rPr>
              <a:t>BookData</a:t>
            </a:r>
            <a:r>
              <a:rPr lang="en-US" altLang="ko-KR" dirty="0">
                <a:latin typeface="Consolas" panose="020B0609020204030204" pitchFamily="49" charset="0"/>
              </a:rPr>
              <a:t>(src);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}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public </a:t>
            </a:r>
            <a:r>
              <a:rPr lang="en-US" altLang="ko-KR" dirty="0" err="1">
                <a:latin typeface="Consolas" panose="020B0609020204030204" pitchFamily="49" charset="0"/>
              </a:rPr>
              <a:t>BookData</a:t>
            </a:r>
            <a:r>
              <a:rPr lang="en-US" altLang="ko-KR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return new </a:t>
            </a:r>
            <a:r>
              <a:rPr lang="en-US" altLang="ko-KR" dirty="0" err="1">
                <a:latin typeface="Consolas" panose="020B0609020204030204" pitchFamily="49" charset="0"/>
              </a:rPr>
              <a:t>BookData</a:t>
            </a:r>
            <a:r>
              <a:rPr lang="en-US" altLang="ko-KR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};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클래스에 모든</a:t>
            </a:r>
            <a:r>
              <a:rPr lang="en-US" altLang="ko-KR" dirty="0" smtClean="0">
                <a:sym typeface="Wingdings" panose="05000000000000000000" pitchFamily="2" charset="2"/>
              </a:rPr>
              <a:t> parcel </a:t>
            </a:r>
            <a:r>
              <a:rPr lang="ko-KR" altLang="en-US" dirty="0" smtClean="0">
                <a:sym typeface="Wingdings" panose="05000000000000000000" pitchFamily="2" charset="2"/>
              </a:rPr>
              <a:t>된 데이터를 복구하는 생성자</a:t>
            </a:r>
            <a:r>
              <a:rPr lang="en-US" altLang="ko-KR" dirty="0" smtClean="0">
                <a:sym typeface="Wingdings" panose="05000000000000000000" pitchFamily="2" charset="2"/>
              </a:rPr>
              <a:t>(Constructor)</a:t>
            </a:r>
            <a:r>
              <a:rPr lang="ko-KR" altLang="en-US" dirty="0" smtClean="0">
                <a:sym typeface="Wingdings" panose="05000000000000000000" pitchFamily="2" charset="2"/>
              </a:rPr>
              <a:t>를 정의해 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생성자의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보내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그 정보 대로 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주의할 것은 </a:t>
            </a:r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메소드에서</a:t>
            </a:r>
            <a:r>
              <a:rPr lang="ko-KR" altLang="en-US" dirty="0" smtClean="0">
                <a:sym typeface="Wingdings" panose="05000000000000000000" pitchFamily="2" charset="2"/>
              </a:rPr>
              <a:t> 기록한 순서와 동일한 순서로 복구해야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1424" y="1916832"/>
            <a:ext cx="1033146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    public </a:t>
            </a:r>
            <a:r>
              <a:rPr lang="en-US" altLang="ko-KR" dirty="0" err="1">
                <a:latin typeface="Consolas" panose="020B0609020204030204" pitchFamily="49" charset="0"/>
              </a:rPr>
              <a:t>BookData</a:t>
            </a:r>
            <a:r>
              <a:rPr lang="en-US" altLang="ko-KR" dirty="0">
                <a:latin typeface="Consolas" panose="020B0609020204030204" pitchFamily="49" charset="0"/>
              </a:rPr>
              <a:t>(String title, int price)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this.title</a:t>
            </a:r>
            <a:r>
              <a:rPr lang="en-US" altLang="ko-KR" dirty="0">
                <a:latin typeface="Consolas" panose="020B0609020204030204" pitchFamily="49" charset="0"/>
              </a:rPr>
              <a:t> = title;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latin typeface="Consolas" panose="020B0609020204030204" pitchFamily="49" charset="0"/>
              </a:rPr>
              <a:t>this.price</a:t>
            </a:r>
            <a:r>
              <a:rPr lang="en-US" altLang="ko-KR" dirty="0">
                <a:latin typeface="Consolas" panose="020B0609020204030204" pitchFamily="49" charset="0"/>
              </a:rPr>
              <a:t> = price;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public </a:t>
            </a:r>
            <a:r>
              <a:rPr lang="en-US" altLang="ko-KR" dirty="0" err="1">
                <a:latin typeface="Consolas" panose="020B0609020204030204" pitchFamily="49" charset="0"/>
              </a:rPr>
              <a:t>BookData</a:t>
            </a:r>
            <a:r>
              <a:rPr lang="en-US" altLang="ko-KR" dirty="0">
                <a:latin typeface="Consolas" panose="020B0609020204030204" pitchFamily="49" charset="0"/>
              </a:rPr>
              <a:t>(Parcel </a:t>
            </a:r>
            <a:r>
              <a:rPr lang="en-US" altLang="ko-KR" dirty="0" smtClean="0">
                <a:latin typeface="Consolas" panose="020B0609020204030204" pitchFamily="49" charset="0"/>
              </a:rPr>
              <a:t>in) </a:t>
            </a:r>
            <a:r>
              <a:rPr lang="en-US" altLang="ko-KR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dirty="0">
                <a:latin typeface="Consolas" panose="020B0609020204030204" pitchFamily="49" charset="0"/>
              </a:rPr>
              <a:t>= </a:t>
            </a:r>
            <a:r>
              <a:rPr lang="en-US" altLang="ko-KR" dirty="0" err="1" smtClean="0">
                <a:latin typeface="Consolas" panose="020B0609020204030204" pitchFamily="49" charset="0"/>
              </a:rPr>
              <a:t>in.readString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price </a:t>
            </a:r>
            <a:r>
              <a:rPr lang="en-US" altLang="ko-KR" dirty="0">
                <a:latin typeface="Consolas" panose="020B0609020204030204" pitchFamily="49" charset="0"/>
              </a:rPr>
              <a:t>= </a:t>
            </a:r>
            <a:r>
              <a:rPr lang="en-US" altLang="ko-KR" dirty="0" err="1" smtClean="0">
                <a:latin typeface="Consolas" panose="020B0609020204030204" pitchFamily="49" charset="0"/>
              </a:rPr>
              <a:t>in.readInt</a:t>
            </a:r>
            <a:r>
              <a:rPr lang="en-US" altLang="ko-KR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1424" y="4424314"/>
            <a:ext cx="1033146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 public </a:t>
            </a:r>
            <a:r>
              <a:rPr lang="en-US" altLang="ko-KR" dirty="0">
                <a:latin typeface="Consolas" panose="020B0609020204030204" pitchFamily="49" charset="0"/>
              </a:rPr>
              <a:t>void </a:t>
            </a:r>
            <a:r>
              <a:rPr lang="en-US" altLang="ko-KR" dirty="0" err="1">
                <a:latin typeface="Consolas" panose="020B0609020204030204" pitchFamily="49" charset="0"/>
              </a:rPr>
              <a:t>setTitle</a:t>
            </a:r>
            <a:r>
              <a:rPr lang="en-US" altLang="ko-KR" dirty="0">
                <a:latin typeface="Consolas" panose="020B0609020204030204" pitchFamily="49" charset="0"/>
              </a:rPr>
              <a:t>(String title) </a:t>
            </a:r>
            <a:r>
              <a:rPr lang="en-US" altLang="ko-KR" dirty="0" smtClean="0">
                <a:latin typeface="Consolas" panose="020B0609020204030204" pitchFamily="49" charset="0"/>
              </a:rPr>
              <a:t>{  </a:t>
            </a:r>
            <a:r>
              <a:rPr lang="en-US" altLang="ko-KR" dirty="0" err="1" smtClean="0">
                <a:latin typeface="Consolas" panose="020B0609020204030204" pitchFamily="49" charset="0"/>
              </a:rPr>
              <a:t>this.title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= title</a:t>
            </a:r>
            <a:r>
              <a:rPr lang="en-US" altLang="ko-KR" dirty="0" smtClean="0">
                <a:latin typeface="Consolas" panose="020B0609020204030204" pitchFamily="49" charset="0"/>
              </a:rPr>
              <a:t>;  </a:t>
            </a:r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public void </a:t>
            </a:r>
            <a:r>
              <a:rPr lang="en-US" altLang="ko-KR" dirty="0" err="1">
                <a:latin typeface="Consolas" panose="020B0609020204030204" pitchFamily="49" charset="0"/>
              </a:rPr>
              <a:t>setPrice</a:t>
            </a:r>
            <a:r>
              <a:rPr lang="en-US" altLang="ko-KR" dirty="0">
                <a:latin typeface="Consolas" panose="020B0609020204030204" pitchFamily="49" charset="0"/>
              </a:rPr>
              <a:t>(int price) </a:t>
            </a:r>
            <a:r>
              <a:rPr lang="en-US" altLang="ko-KR" dirty="0" smtClean="0">
                <a:latin typeface="Consolas" panose="020B0609020204030204" pitchFamily="49" charset="0"/>
              </a:rPr>
              <a:t>{  </a:t>
            </a:r>
            <a:r>
              <a:rPr lang="en-US" altLang="ko-KR" dirty="0" err="1" smtClean="0">
                <a:latin typeface="Consolas" panose="020B0609020204030204" pitchFamily="49" charset="0"/>
              </a:rPr>
              <a:t>this.price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= price</a:t>
            </a:r>
            <a:r>
              <a:rPr lang="en-US" altLang="ko-KR" dirty="0" smtClean="0">
                <a:latin typeface="Consolas" panose="020B0609020204030204" pitchFamily="49" charset="0"/>
              </a:rPr>
              <a:t>;  }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public String </a:t>
            </a:r>
            <a:r>
              <a:rPr lang="en-US" altLang="ko-KR" dirty="0" err="1">
                <a:latin typeface="Consolas" panose="020B0609020204030204" pitchFamily="49" charset="0"/>
              </a:rPr>
              <a:t>getTitle</a:t>
            </a:r>
            <a:r>
              <a:rPr lang="en-US" altLang="ko-KR" dirty="0">
                <a:latin typeface="Consolas" panose="020B0609020204030204" pitchFamily="49" charset="0"/>
              </a:rPr>
              <a:t>() </a:t>
            </a:r>
            <a:r>
              <a:rPr lang="en-US" altLang="ko-KR" dirty="0" smtClean="0">
                <a:latin typeface="Consolas" panose="020B0609020204030204" pitchFamily="49" charset="0"/>
              </a:rPr>
              <a:t>{  return </a:t>
            </a:r>
            <a:r>
              <a:rPr lang="en-US" altLang="ko-KR" dirty="0">
                <a:latin typeface="Consolas" panose="020B0609020204030204" pitchFamily="49" charset="0"/>
              </a:rPr>
              <a:t>title</a:t>
            </a:r>
            <a:r>
              <a:rPr lang="en-US" altLang="ko-KR" dirty="0" smtClean="0">
                <a:latin typeface="Consolas" panose="020B0609020204030204" pitchFamily="49" charset="0"/>
              </a:rPr>
              <a:t>;  }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public int </a:t>
            </a:r>
            <a:r>
              <a:rPr lang="en-US" altLang="ko-KR" dirty="0" err="1">
                <a:latin typeface="Consolas" panose="020B0609020204030204" pitchFamily="49" charset="0"/>
              </a:rPr>
              <a:t>getPrice</a:t>
            </a:r>
            <a:r>
              <a:rPr lang="en-US" altLang="ko-KR" dirty="0">
                <a:latin typeface="Consolas" panose="020B0609020204030204" pitchFamily="49" charset="0"/>
              </a:rPr>
              <a:t>() </a:t>
            </a:r>
            <a:r>
              <a:rPr lang="en-US" altLang="ko-KR" dirty="0" smtClean="0">
                <a:latin typeface="Consolas" panose="020B0609020204030204" pitchFamily="49" charset="0"/>
              </a:rPr>
              <a:t>{  return </a:t>
            </a:r>
            <a:r>
              <a:rPr lang="en-US" altLang="ko-KR" dirty="0">
                <a:latin typeface="Consolas" panose="020B0609020204030204" pitchFamily="49" charset="0"/>
              </a:rPr>
              <a:t>price</a:t>
            </a:r>
            <a:r>
              <a:rPr lang="en-US" altLang="ko-KR" dirty="0" smtClean="0">
                <a:latin typeface="Consolas" panose="020B0609020204030204" pitchFamily="49" charset="0"/>
              </a:rPr>
              <a:t>;  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84232" y="2886328"/>
            <a:ext cx="157927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Constructors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472264" y="5661248"/>
            <a:ext cx="158569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getter/setter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7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코드를 종합하면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5170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</a:t>
            </a:r>
            <a:r>
              <a:rPr lang="en-US" altLang="ko-KR" sz="1600" b="1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</a:rPr>
              <a:t>implements Parcelable </a:t>
            </a:r>
            <a:r>
              <a:rPr lang="en-US" altLang="ko-KR" sz="1600" dirty="0" smtClean="0">
                <a:latin typeface="Consolas" panose="020B0609020204030204" pitchFamily="49" charset="0"/>
              </a:rPr>
              <a:t>{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private String title;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private int    price;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(String title, int price)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this.title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title;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this.price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 = price;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Parcel</a:t>
            </a:r>
            <a:r>
              <a:rPr lang="en-US" altLang="ko-KR" sz="1600" dirty="0" smtClean="0">
                <a:latin typeface="Consolas" panose="020B0609020204030204" pitchFamily="49" charset="0"/>
              </a:rPr>
              <a:t> in)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title </a:t>
            </a:r>
            <a:r>
              <a:rPr lang="en-US" altLang="ko-KR" sz="1600" dirty="0">
                <a:latin typeface="Consolas" panose="020B0609020204030204" pitchFamily="49" charset="0"/>
              </a:rPr>
              <a:t>=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in.readString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price =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in.readInt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use [Generate ...] to implement getter/setter methods here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600" dirty="0" smtClean="0">
                <a:latin typeface="Consolas" panose="020B0609020204030204" pitchFamily="49" charset="0"/>
              </a:rPr>
              <a:t>여기에 들어가야 할 코드가 다음 쪽에 있습니다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 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312024" y="198884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248128" y="1727230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>
                <a:sym typeface="Wingdings" panose="05000000000000000000" pitchFamily="2" charset="2"/>
              </a:rPr>
              <a:t>클래스 속성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만든 후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전달하고자 하는 자료를 이 속성에 저장합니다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245467" y="3311406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>
                <a:sym typeface="Wingdings" panose="05000000000000000000" pitchFamily="2" charset="2"/>
              </a:rPr>
              <a:t>Parcel</a:t>
            </a:r>
            <a:r>
              <a:rPr lang="ko-KR" altLang="en-US" sz="1400" dirty="0" smtClean="0">
                <a:sym typeface="Wingdings" panose="05000000000000000000" pitchFamily="2" charset="2"/>
              </a:rPr>
              <a:t> 객체로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45466" y="2296760"/>
            <a:ext cx="3826273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생성자 </a:t>
            </a:r>
            <a:r>
              <a:rPr lang="en-US" altLang="ko-KR" sz="1400" dirty="0" smtClean="0">
                <a:sym typeface="Wingdings" panose="05000000000000000000" pitchFamily="2" charset="2"/>
              </a:rPr>
              <a:t>–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386498" y="3278290"/>
            <a:ext cx="157927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Constructors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383292" y="4564539"/>
            <a:ext cx="158569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getter/setter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4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b="1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1292914"/>
            <a:ext cx="11365852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public </a:t>
            </a:r>
            <a:r>
              <a:rPr lang="en-US" altLang="ko-KR" sz="1600" b="1" dirty="0">
                <a:latin typeface="Consolas" panose="020B0609020204030204" pitchFamily="49" charset="0"/>
              </a:rPr>
              <a:t>static final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Creator&lt;</a:t>
            </a:r>
            <a:r>
              <a:rPr lang="en-US" altLang="ko-KR" sz="1600" b="1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&gt; </a:t>
            </a:r>
            <a:r>
              <a:rPr lang="en-US" altLang="ko-KR" sz="1600" b="1" dirty="0">
                <a:latin typeface="Consolas" panose="020B0609020204030204" pitchFamily="49" charset="0"/>
              </a:rPr>
              <a:t>CREATOR </a:t>
            </a:r>
            <a:r>
              <a:rPr lang="en-US" altLang="ko-KR" sz="1600" dirty="0">
                <a:latin typeface="Consolas" panose="020B0609020204030204" pitchFamily="49" charset="0"/>
              </a:rPr>
              <a:t>= new </a:t>
            </a:r>
            <a:r>
              <a:rPr lang="en-US" altLang="ko-KR" sz="1600" dirty="0" smtClean="0">
                <a:latin typeface="Consolas" panose="020B0609020204030204" pitchFamily="49" charset="0"/>
              </a:rPr>
              <a:t>Creator&lt;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&gt;()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createFromParcel(Parcel in)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(in);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public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[] newArray(int size)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return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[size];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};</a:t>
            </a:r>
          </a:p>
          <a:p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b="1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int </a:t>
            </a:r>
            <a:r>
              <a:rPr lang="en-US" altLang="ko-KR" sz="1600" dirty="0" err="1">
                <a:latin typeface="Consolas" panose="020B0609020204030204" pitchFamily="49" charset="0"/>
              </a:rPr>
              <a:t>describeContents</a:t>
            </a:r>
            <a:r>
              <a:rPr lang="en-US" altLang="ko-KR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return 0;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writeToParcel</a:t>
            </a:r>
            <a:r>
              <a:rPr lang="en-US" altLang="ko-KR" sz="1600" dirty="0">
                <a:latin typeface="Consolas" panose="020B0609020204030204" pitchFamily="49" charset="0"/>
              </a:rPr>
              <a:t>(Parcel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parcel</a:t>
            </a:r>
            <a:r>
              <a:rPr lang="en-US" altLang="ko-KR" sz="1600" dirty="0" smtClean="0"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latin typeface="Consolas" panose="020B0609020204030204" pitchFamily="49" charset="0"/>
              </a:rPr>
              <a:t>int i</a:t>
            </a:r>
            <a:r>
              <a:rPr lang="en-US" altLang="ko-KR" sz="1600" dirty="0" smtClean="0">
                <a:latin typeface="Consolas" panose="020B0609020204030204" pitchFamily="49" charset="0"/>
              </a:rPr>
              <a:t>) </a:t>
            </a:r>
            <a:r>
              <a:rPr lang="en-US" altLang="ko-KR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parcel.writeString</a:t>
            </a:r>
            <a:r>
              <a:rPr lang="en-US" altLang="ko-KR" sz="1600" dirty="0" smtClean="0">
                <a:latin typeface="Consolas" panose="020B0609020204030204" pitchFamily="49" charset="0"/>
              </a:rPr>
              <a:t>(title);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parcel.writeInt</a:t>
            </a:r>
            <a:r>
              <a:rPr lang="en-US" altLang="ko-KR" sz="1600" dirty="0" smtClean="0">
                <a:latin typeface="Consolas" panose="020B0609020204030204" pitchFamily="49" charset="0"/>
              </a:rPr>
              <a:t>(price);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94006" y="1916832"/>
            <a:ext cx="382627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400" dirty="0" smtClean="0"/>
              <a:t>CREATOR </a:t>
            </a:r>
            <a:r>
              <a:rPr lang="ko-KR" altLang="en-US" sz="1400" dirty="0" smtClean="0"/>
              <a:t>상수는 </a:t>
            </a:r>
            <a:r>
              <a:rPr lang="en-US" altLang="ko-KR" sz="1400" dirty="0" smtClean="0"/>
              <a:t>Parcelable </a:t>
            </a:r>
            <a:r>
              <a:rPr lang="ko-KR" altLang="en-US" sz="1400" dirty="0" smtClean="0"/>
              <a:t>객체의 자료를 읽어와서 객체를 생성하여 반환합니다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11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여기 예제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</a:t>
            </a:r>
            <a:r>
              <a:rPr lang="ko-KR" altLang="en-US" dirty="0">
                <a:sym typeface="Wingdings" panose="05000000000000000000" pitchFamily="2" charset="2"/>
              </a:rPr>
              <a:t>안에 정의된 인스턴스 변수는 두 개이며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문자열이고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하나는 정수입니다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객체는 이 두 개의 변수로 구성된 객체입니다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writeToParcel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메소드는</a:t>
            </a:r>
            <a:r>
              <a:rPr lang="ko-KR" altLang="en-US" dirty="0">
                <a:sym typeface="Wingdings" panose="05000000000000000000" pitchFamily="2" charset="2"/>
              </a:rPr>
              <a:t> 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 안에 들어 있는 데이터를 </a:t>
            </a:r>
            <a:r>
              <a:rPr lang="en-US" altLang="ko-KR" dirty="0">
                <a:sym typeface="Wingdings" panose="05000000000000000000" pitchFamily="2" charset="2"/>
              </a:rPr>
              <a:t>Parcel </a:t>
            </a:r>
            <a:r>
              <a:rPr lang="ko-KR" altLang="en-US" dirty="0">
                <a:sym typeface="Wingdings" panose="05000000000000000000" pitchFamily="2" charset="2"/>
              </a:rPr>
              <a:t>객체로 만드는 역할을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>
                <a:sym typeface="Wingdings" panose="05000000000000000000" pitchFamily="2" charset="2"/>
              </a:rPr>
              <a:t>메소드</a:t>
            </a:r>
            <a:r>
              <a:rPr lang="ko-KR" altLang="en-US" dirty="0">
                <a:sym typeface="Wingdings" panose="05000000000000000000" pitchFamily="2" charset="2"/>
              </a:rPr>
              <a:t> 안에는 </a:t>
            </a:r>
            <a:r>
              <a:rPr lang="en-US" altLang="ko-KR" dirty="0" err="1">
                <a:sym typeface="Wingdings" panose="05000000000000000000" pitchFamily="2" charset="2"/>
              </a:rPr>
              <a:t>writeInt</a:t>
            </a:r>
            <a:r>
              <a:rPr lang="en-US" altLang="ko-KR" dirty="0">
                <a:sym typeface="Wingdings" panose="05000000000000000000" pitchFamily="2" charset="2"/>
              </a:rPr>
              <a:t>()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writeString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메소드가</a:t>
            </a:r>
            <a:r>
              <a:rPr lang="ko-KR" altLang="en-US" dirty="0">
                <a:sym typeface="Wingdings" panose="05000000000000000000" pitchFamily="2" charset="2"/>
              </a:rPr>
              <a:t>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 </a:t>
            </a:r>
            <a:r>
              <a:rPr lang="ko-KR" altLang="en-US" dirty="0" err="1">
                <a:sym typeface="Wingdings" panose="05000000000000000000" pitchFamily="2" charset="2"/>
              </a:rPr>
              <a:t>생성자를</a:t>
            </a:r>
            <a:r>
              <a:rPr lang="ko-KR" altLang="en-US" dirty="0">
                <a:sym typeface="Wingdings" panose="05000000000000000000" pitchFamily="2" charset="2"/>
              </a:rPr>
              <a:t> 보면</a:t>
            </a:r>
            <a:r>
              <a:rPr lang="en-US" altLang="ko-KR" dirty="0">
                <a:sym typeface="Wingdings" panose="05000000000000000000" pitchFamily="2" charset="2"/>
              </a:rPr>
              <a:t>, Parcel </a:t>
            </a:r>
            <a:r>
              <a:rPr lang="ko-KR" altLang="en-US" dirty="0">
                <a:sym typeface="Wingdings" panose="05000000000000000000" pitchFamily="2" charset="2"/>
              </a:rPr>
              <a:t>객체를 </a:t>
            </a:r>
            <a:r>
              <a:rPr lang="ko-KR" altLang="en-US" dirty="0" err="1">
                <a:sym typeface="Wingdings" panose="05000000000000000000" pitchFamily="2" charset="2"/>
              </a:rPr>
              <a:t>파라미터로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받은 후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readInt</a:t>
            </a:r>
            <a:r>
              <a:rPr lang="en-US" altLang="ko-KR" dirty="0">
                <a:sym typeface="Wingdings" panose="05000000000000000000" pitchFamily="2" charset="2"/>
              </a:rPr>
              <a:t>(), </a:t>
            </a:r>
            <a:r>
              <a:rPr lang="en-US" altLang="ko-KR" dirty="0" err="1">
                <a:sym typeface="Wingdings" panose="05000000000000000000" pitchFamily="2" charset="2"/>
              </a:rPr>
              <a:t>readString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메소드를 이용해 데이터를 읽어 들입니다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생성해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r>
              <a:rPr lang="en-US" altLang="ko-KR" b="1" dirty="0" smtClean="0">
                <a:sym typeface="Wingdings" panose="05000000000000000000" pitchFamily="2" charset="2"/>
              </a:rPr>
              <a:t>CREATOR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객체는 상수로 정의되어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새로운 객체가 만들어지는 코드가 들어가므로 </a:t>
            </a:r>
            <a:r>
              <a:rPr lang="en-US" altLang="ko-KR" dirty="0" smtClean="0">
                <a:sym typeface="Wingdings" panose="05000000000000000000" pitchFamily="2" charset="2"/>
              </a:rPr>
              <a:t>new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와 같이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만드는 부분을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결과적으로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클래스 안에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객체의 데이터를 읽는 부분과 </a:t>
            </a:r>
            <a:r>
              <a:rPr lang="en-US" altLang="ko-KR" dirty="0" smtClean="0">
                <a:sym typeface="Wingdings" panose="05000000000000000000" pitchFamily="2" charset="2"/>
              </a:rPr>
              <a:t>Parcel </a:t>
            </a:r>
            <a:r>
              <a:rPr lang="ko-KR" altLang="en-US" dirty="0" smtClean="0">
                <a:sym typeface="Wingdings" panose="05000000000000000000" pitchFamily="2" charset="2"/>
              </a:rPr>
              <a:t>객체로 쓰는 부분을 정의한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다음과 같이 수정하여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Activity2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인텐트 객체에는 </a:t>
            </a:r>
            <a:r>
              <a:rPr lang="en-US" altLang="ko-KR" dirty="0" err="1" smtClean="0">
                <a:sym typeface="Wingdings" panose="05000000000000000000" pitchFamily="2" charset="2"/>
              </a:rPr>
              <a:t>BookData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부가 데이터로 넣어 전달합니다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public class </a:t>
            </a:r>
            <a:r>
              <a:rPr lang="en-US" altLang="ko-KR" dirty="0" smtClean="0">
                <a:latin typeface="Consolas" panose="020B0609020204030204" pitchFamily="49" charset="0"/>
              </a:rPr>
              <a:t>MainActivity </a:t>
            </a:r>
            <a:r>
              <a:rPr lang="en-US" altLang="ko-KR" dirty="0">
                <a:latin typeface="Consolas" panose="020B0609020204030204" pitchFamily="49" charset="0"/>
              </a:rPr>
              <a:t>extends AppCompatActivity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public static final int </a:t>
            </a:r>
            <a:r>
              <a:rPr lang="en-US" altLang="ko-KR" dirty="0" smtClean="0">
                <a:latin typeface="Consolas" panose="020B0609020204030204" pitchFamily="49" charset="0"/>
              </a:rPr>
              <a:t>REQUEST_CODE </a:t>
            </a:r>
            <a:r>
              <a:rPr lang="en-US" altLang="ko-KR" dirty="0">
                <a:latin typeface="Consolas" panose="020B0609020204030204" pitchFamily="49" charset="0"/>
              </a:rPr>
              <a:t>= 101;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</a:t>
            </a:r>
            <a:r>
              <a:rPr lang="en-US" altLang="ko-KR" dirty="0">
                <a:latin typeface="Consolas" panose="020B0609020204030204" pitchFamily="49" charset="0"/>
              </a:rPr>
              <a:t>public static final String KEY_SERVICE = "quote</a:t>
            </a:r>
            <a:r>
              <a:rPr lang="en-US" altLang="ko-KR" dirty="0" smtClean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TextView </a:t>
            </a:r>
            <a:r>
              <a:rPr lang="en-US" altLang="ko-KR" dirty="0">
                <a:latin typeface="Consolas" panose="020B0609020204030204" pitchFamily="49" charset="0"/>
              </a:rPr>
              <a:t>textView2;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</a:t>
            </a:r>
            <a:r>
              <a:rPr lang="en-US" altLang="ko-KR" dirty="0" smtClean="0">
                <a:latin typeface="Consolas" panose="020B0609020204030204" pitchFamily="49" charset="0"/>
              </a:rPr>
              <a:t>setContentView(R.layout.activity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final EditText </a:t>
            </a:r>
            <a:r>
              <a:rPr lang="en-US" altLang="ko-KR" dirty="0" err="1" smtClean="0">
                <a:latin typeface="Consolas" panose="020B0609020204030204" pitchFamily="49" charset="0"/>
              </a:rPr>
              <a:t>editText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R.id.editText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     Button </a:t>
            </a:r>
            <a:r>
              <a:rPr lang="en-US" altLang="ko-KR" dirty="0" err="1"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latin typeface="Consolas" panose="020B0609020204030204" pitchFamily="49" charset="0"/>
              </a:rPr>
              <a:t> = findViewById(</a:t>
            </a:r>
            <a:r>
              <a:rPr lang="en-US" altLang="ko-KR" dirty="0" err="1">
                <a:latin typeface="Consolas" panose="020B0609020204030204" pitchFamily="49" charset="0"/>
              </a:rPr>
              <a:t>R.id.button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    textView2 = findViewById(R.id.textView2);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...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9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>
                <a:sym typeface="Wingdings" panose="05000000000000000000" pitchFamily="2" charset="2"/>
              </a:rPr>
              <a:t>소스 코드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556792"/>
            <a:ext cx="11365852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pPr lvl="1"/>
            <a:r>
              <a:rPr lang="en-US" altLang="ko-KR" sz="1600" dirty="0" smtClean="0">
                <a:latin typeface="Consolas" panose="020B0609020204030204" pitchFamily="49" charset="0"/>
              </a:rPr>
              <a:t>            </a:t>
            </a:r>
            <a:r>
              <a:rPr lang="en-US" altLang="ko-KR" sz="1600" dirty="0">
                <a:latin typeface="Consolas" panose="020B0609020204030204" pitchFamily="49" charset="0"/>
              </a:rPr>
              <a:t>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Activity2.class);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book = new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editText.getText</a:t>
            </a:r>
            <a:r>
              <a:rPr lang="en-US" altLang="ko-KR" sz="1600" dirty="0">
                <a:latin typeface="Consolas" panose="020B0609020204030204" pitchFamily="49" charset="0"/>
              </a:rPr>
              <a:t>().toString(), 1000);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intent.putExtra(KEY_SERVICE, </a:t>
            </a:r>
            <a:r>
              <a:rPr lang="en-US" altLang="ko-KR" sz="1600" dirty="0">
                <a:latin typeface="Consolas" panose="020B0609020204030204" pitchFamily="49" charset="0"/>
              </a:rPr>
              <a:t>book);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</a:rPr>
              <a:t>            startActivityForResult(intent, REQUEST_CODE);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780308" y="314096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title </a:t>
            </a:r>
            <a:r>
              <a:rPr lang="ko-KR" altLang="en-US" sz="1400" dirty="0" smtClean="0"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sym typeface="Wingdings" panose="05000000000000000000" pitchFamily="2" charset="2"/>
              </a:rPr>
              <a:t>1000 </a:t>
            </a:r>
            <a:r>
              <a:rPr lang="ko-KR" altLang="en-US" sz="1400" dirty="0" smtClean="0">
                <a:sym typeface="Wingdings" panose="05000000000000000000" pitchFamily="2" charset="2"/>
              </a:rPr>
              <a:t>데이터가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Parcel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객체로 만들어집니다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62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</a:t>
            </a:r>
            <a:r>
              <a:rPr lang="en-US" altLang="ko-KR" dirty="0" smtClean="0">
                <a:sym typeface="Wingdings" panose="05000000000000000000" pitchFamily="2" charset="2"/>
              </a:rPr>
              <a:t>activity2.xml 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 텍스트뷰 두 개와 하나를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텍스트뷰에는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ym typeface="Wingdings" panose="05000000000000000000" pitchFamily="2" charset="2"/>
              </a:rPr>
              <a:t>Received</a:t>
            </a:r>
            <a:r>
              <a:rPr lang="en-US" altLang="ko-KR" dirty="0" smtClean="0">
                <a:sym typeface="Wingdings" panose="05000000000000000000" pitchFamily="2" charset="2"/>
              </a:rPr>
              <a:t>", "</a:t>
            </a:r>
            <a:r>
              <a:rPr lang="en-US" altLang="ko-KR" b="1" dirty="0" smtClean="0">
                <a:sym typeface="Wingdings" panose="05000000000000000000" pitchFamily="2" charset="2"/>
              </a:rPr>
              <a:t>Sending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이란 텍스트와 함께 전달 받은 정보와 되돌려줄 정보를 보여주고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버튼에는 </a:t>
            </a:r>
            <a:r>
              <a:rPr lang="en-US" altLang="ko-KR" dirty="0" smtClean="0">
                <a:sym typeface="Wingdings" panose="05000000000000000000" pitchFamily="2" charset="2"/>
              </a:rPr>
              <a:t>"MainActivity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b="1" dirty="0" smtClean="0">
                <a:sym typeface="Wingdings" panose="05000000000000000000" pitchFamily="2" charset="2"/>
              </a:rPr>
              <a:t>가기</a:t>
            </a:r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라는 </a:t>
            </a:r>
            <a:r>
              <a:rPr lang="ko-KR" altLang="en-US" dirty="0" smtClean="0">
                <a:sym typeface="Wingdings" panose="05000000000000000000" pitchFamily="2" charset="2"/>
              </a:rPr>
              <a:t>글자가 보이도록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받은 정보 중에 </a:t>
            </a:r>
            <a:r>
              <a:rPr lang="en-US" altLang="ko-KR" dirty="0" err="1" smtClean="0">
                <a:sym typeface="Wingdings" panose="05000000000000000000" pitchFamily="2" charset="2"/>
              </a:rPr>
              <a:t>book.price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50% discount</a:t>
            </a:r>
            <a:r>
              <a:rPr lang="ko-KR" altLang="en-US" dirty="0" smtClean="0">
                <a:sym typeface="Wingdings" panose="05000000000000000000" pitchFamily="2" charset="2"/>
              </a:rPr>
              <a:t>한 가격으로 </a:t>
            </a:r>
            <a:r>
              <a:rPr lang="en-US" altLang="ko-KR" dirty="0" smtClean="0">
                <a:sym typeface="Wingdings" panose="05000000000000000000" pitchFamily="2" charset="2"/>
              </a:rPr>
              <a:t>Sending </a:t>
            </a:r>
            <a:r>
              <a:rPr lang="ko-KR" altLang="en-US" dirty="0" smtClean="0">
                <a:sym typeface="Wingdings" panose="05000000000000000000" pitchFamily="2" charset="2"/>
              </a:rPr>
              <a:t>정보로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6456" y="2177615"/>
            <a:ext cx="1136585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import static 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org.joy.parcel.MainActivity.KEY_SERVICE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class Activity2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BookData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book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setContentView(R.layout.activity2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Button </a:t>
            </a:r>
            <a:r>
              <a:rPr lang="en-US" altLang="ko-KR" sz="1600" dirty="0" err="1">
                <a:latin typeface="Consolas" panose="020B0609020204030204" pitchFamily="49" charset="0"/>
              </a:rPr>
              <a:t>button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</a:t>
            </a:r>
            <a:r>
              <a:rPr lang="en-US" altLang="ko-KR" sz="1600" dirty="0" err="1">
                <a:latin typeface="Consolas" panose="020B0609020204030204" pitchFamily="49" charset="0"/>
              </a:rPr>
              <a:t>textView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R.id.textView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 textView2 = findViewById(R.id.textView2);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Bundle </a:t>
            </a:r>
            <a:r>
              <a:rPr lang="en-US" altLang="ko-KR" sz="1600" b="1" dirty="0" err="1">
                <a:latin typeface="Consolas" panose="020B0609020204030204" pitchFamily="49" charset="0"/>
              </a:rPr>
              <a:t>bundle</a:t>
            </a:r>
            <a:r>
              <a:rPr lang="en-US" altLang="ko-KR" sz="1600" b="1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getIntent</a:t>
            </a:r>
            <a:r>
              <a:rPr lang="en-US" altLang="ko-KR" sz="1600" b="1" dirty="0">
                <a:latin typeface="Consolas" panose="020B0609020204030204" pitchFamily="49" charset="0"/>
              </a:rPr>
              <a:t>().</a:t>
            </a:r>
            <a:r>
              <a:rPr lang="en-US" altLang="ko-KR" sz="1600" b="1" dirty="0" err="1">
                <a:latin typeface="Consolas" panose="020B0609020204030204" pitchFamily="49" charset="0"/>
              </a:rPr>
              <a:t>getExtras</a:t>
            </a:r>
            <a:r>
              <a:rPr lang="en-US" altLang="ko-KR" sz="1600" b="1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     book = </a:t>
            </a:r>
            <a:r>
              <a:rPr lang="en-US" altLang="ko-KR" sz="1600" b="1" dirty="0" err="1" smtClean="0">
                <a:latin typeface="Consolas" panose="020B0609020204030204" pitchFamily="49" charset="0"/>
              </a:rPr>
              <a:t>bundle.getParcelable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(KEY_SERVICE);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book.setPrice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((int)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Math.round</a:t>
            </a:r>
            <a:r>
              <a:rPr lang="en-US" altLang="ko-KR" sz="1600" dirty="0" smtClean="0"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 * </a:t>
            </a:r>
            <a:r>
              <a:rPr lang="en-US" altLang="ko-KR" sz="1600" dirty="0" smtClean="0">
                <a:latin typeface="Consolas" panose="020B0609020204030204" pitchFamily="49" charset="0"/>
              </a:rPr>
              <a:t>0.5));  // 50% discount price </a:t>
            </a:r>
            <a:r>
              <a:rPr lang="ko-KR" altLang="en-US" sz="1600" dirty="0" smtClean="0">
                <a:latin typeface="Consolas" panose="020B0609020204030204" pitchFamily="49" charset="0"/>
              </a:rPr>
              <a:t>저장합니다</a:t>
            </a:r>
            <a:r>
              <a:rPr lang="en-US" altLang="ko-KR" sz="1600" dirty="0" smtClean="0">
                <a:latin typeface="Consolas" panose="020B0609020204030204" pitchFamily="49" charset="0"/>
              </a:rPr>
              <a:t>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textView2.setText("Sending: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</a:t>
            </a:r>
            <a:r>
              <a:rPr lang="en-US" altLang="ko-KR" sz="1600" dirty="0" smtClean="0">
                <a:latin typeface="Consolas" panose="020B0609020204030204" pitchFamily="49" charset="0"/>
              </a:rPr>
              <a:t>", </a:t>
            </a:r>
            <a:r>
              <a:rPr lang="en-US" altLang="ko-KR" sz="1600" dirty="0">
                <a:latin typeface="Consolas" panose="020B0609020204030204" pitchFamily="49" charset="0"/>
              </a:rPr>
              <a:t>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 smtClean="0">
                <a:latin typeface="Consolas" panose="020B0609020204030204" pitchFamily="49" charset="0"/>
              </a:rPr>
              <a:t>());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215212"/>
            <a:ext cx="11365852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button.setOnClickListener</a:t>
            </a:r>
            <a:r>
              <a:rPr lang="en-US" altLang="ko-KR" sz="1600" dirty="0" smtClean="0">
                <a:latin typeface="Consolas" panose="020B0609020204030204" pitchFamily="49" charset="0"/>
              </a:rPr>
              <a:t>(new </a:t>
            </a:r>
            <a:r>
              <a:rPr lang="en-US" altLang="ko-KR" sz="1600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600" dirty="0" err="1">
                <a:latin typeface="Consolas" panose="020B0609020204030204" pitchFamily="49" charset="0"/>
              </a:rPr>
              <a:t>intent</a:t>
            </a:r>
            <a:r>
              <a:rPr lang="en-US" altLang="ko-KR" sz="1600" dirty="0">
                <a:latin typeface="Consolas" panose="020B0609020204030204" pitchFamily="49" charset="0"/>
              </a:rPr>
              <a:t> = new Intent();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intent.putExtra(KEY_SERVICE,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setResult</a:t>
            </a:r>
            <a:r>
              <a:rPr lang="en-US" altLang="ko-KR" sz="1600" dirty="0">
                <a:latin typeface="Consolas" panose="020B0609020204030204" pitchFamily="49" charset="0"/>
              </a:rPr>
              <a:t>(RESULT_OK, intent);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finish();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}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96200" y="1676878"/>
            <a:ext cx="280831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정보를 수정하여</a:t>
            </a:r>
            <a:r>
              <a:rPr lang="en-US" altLang="ko-KR" sz="1400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새로 만든 </a:t>
            </a:r>
            <a:r>
              <a:rPr lang="en-US" altLang="ko-KR" sz="1400" dirty="0" smtClean="0">
                <a:sym typeface="Wingdings" panose="05000000000000000000" pitchFamily="2" charset="2"/>
              </a:rPr>
              <a:t>book 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보냅니다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3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04-1: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인플레이션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LayoutInflater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setContentView()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코드 다음에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아래의 코드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즉 </a:t>
            </a:r>
            <a:r>
              <a:rPr lang="ko-KR" altLang="en-US" dirty="0" smtClean="0">
                <a:sym typeface="Wingdings" panose="05000000000000000000" pitchFamily="2" charset="2"/>
              </a:rPr>
              <a:t>버튼을 찾아 변수에 할당하고 </a:t>
            </a:r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1384" y="1916832"/>
            <a:ext cx="11365852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. . .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Button </a:t>
            </a:r>
            <a:r>
              <a:rPr lang="en-US" altLang="ko-KR" dirty="0" err="1" smtClean="0">
                <a:latin typeface="Consolas" panose="020B0609020204030204" pitchFamily="49" charset="0"/>
              </a:rPr>
              <a:t>pressmeButton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= </a:t>
            </a:r>
            <a:r>
              <a:rPr lang="en-US" altLang="ko-KR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dirty="0" err="1" smtClean="0">
                <a:latin typeface="Consolas" panose="020B0609020204030204" pitchFamily="49" charset="0"/>
              </a:rPr>
              <a:t>R.id.pressme_button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err="1" smtClean="0">
                <a:latin typeface="Consolas" panose="020B0609020204030204" pitchFamily="49" charset="0"/>
              </a:rPr>
              <a:t>pressmeButton.setOnClickListener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(new </a:t>
            </a:r>
            <a:r>
              <a:rPr lang="en-US" altLang="ko-KR" dirty="0">
                <a:latin typeface="Consolas" panose="020B0609020204030204" pitchFamily="49" charset="0"/>
              </a:rPr>
              <a:t>View.OnClickListener()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@</a:t>
            </a:r>
            <a:r>
              <a:rPr lang="en-US" altLang="ko-KR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public </a:t>
            </a:r>
            <a:r>
              <a:rPr lang="en-US" altLang="ko-KR" dirty="0">
                <a:latin typeface="Consolas" panose="020B0609020204030204" pitchFamily="49" charset="0"/>
              </a:rPr>
              <a:t>void onClick(View v)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  Toast.makeText(this, "Clicked.", </a:t>
            </a:r>
            <a:r>
              <a:rPr lang="en-US" altLang="ko-KR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}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});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284974" y="3770188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6" idx="1"/>
          </p:cNvCxnSpPr>
          <p:nvPr/>
        </p:nvCxnSpPr>
        <p:spPr>
          <a:xfrm flipH="1" flipV="1">
            <a:off x="6023992" y="2780929"/>
            <a:ext cx="1260982" cy="13773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136402" y="3713349"/>
            <a:ext cx="4103614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Toast&lt;Tab&gt;</a:t>
            </a:r>
            <a:r>
              <a:rPr lang="ko-KR" altLang="en-US" sz="1400" dirty="0" smtClean="0">
                <a:solidFill>
                  <a:schemeClr val="tx1"/>
                </a:solidFill>
              </a:rPr>
              <a:t>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new toast</a:t>
            </a:r>
            <a:r>
              <a:rPr lang="ko-KR" altLang="en-US" sz="1400" dirty="0" smtClean="0">
                <a:solidFill>
                  <a:schemeClr val="tx1"/>
                </a:solidFill>
              </a:rPr>
              <a:t>를 선택함으로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 flipV="1">
            <a:off x="1919536" y="3645025"/>
            <a:ext cx="216866" cy="4564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1384" y="5180999"/>
            <a:ext cx="1136585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  Button </a:t>
            </a:r>
            <a:r>
              <a:rPr lang="en-US" altLang="ko-KR" dirty="0" err="1" smtClean="0">
                <a:latin typeface="Consolas" panose="020B0609020204030204" pitchFamily="49" charset="0"/>
              </a:rPr>
              <a:t>pressmeButton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= </a:t>
            </a:r>
            <a:r>
              <a:rPr lang="en-US" altLang="ko-KR" dirty="0" smtClean="0">
                <a:latin typeface="Consolas" panose="020B0609020204030204" pitchFamily="49" charset="0"/>
              </a:rPr>
              <a:t>findViewById(</a:t>
            </a:r>
            <a:r>
              <a:rPr lang="en-US" altLang="ko-KR" dirty="0" err="1" smtClean="0">
                <a:latin typeface="Consolas" panose="020B0609020204030204" pitchFamily="49" charset="0"/>
              </a:rPr>
              <a:t>R.id.pressme_button</a:t>
            </a:r>
            <a:r>
              <a:rPr lang="en-US" altLang="ko-KR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</a:t>
            </a:r>
            <a:r>
              <a:rPr lang="en-US" altLang="ko-KR" dirty="0" err="1" smtClean="0">
                <a:latin typeface="Consolas" panose="020B0609020204030204" pitchFamily="49" charset="0"/>
              </a:rPr>
              <a:t>pressmeButton.setOnClickListener</a:t>
            </a:r>
            <a:r>
              <a:rPr lang="en-US" altLang="ko-KR" dirty="0" smtClean="0">
                <a:latin typeface="Consolas" panose="020B0609020204030204" pitchFamily="49" charset="0"/>
              </a:rPr>
              <a:t>(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latin typeface="Consolas" panose="020B0609020204030204" pitchFamily="49" charset="0"/>
              </a:rPr>
              <a:t>(v</a:t>
            </a:r>
            <a:r>
              <a:rPr lang="en-US" altLang="ko-KR" dirty="0">
                <a:latin typeface="Consolas" panose="020B0609020204030204" pitchFamily="49" charset="0"/>
              </a:rPr>
              <a:t>) </a:t>
            </a:r>
            <a:r>
              <a:rPr lang="en-US" altLang="ko-KR" dirty="0" smtClean="0">
                <a:latin typeface="Consolas" panose="020B0609020204030204" pitchFamily="49" charset="0"/>
              </a:rPr>
              <a:t>-&gt; {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</a:t>
            </a:r>
            <a:r>
              <a:rPr lang="en-US" altLang="ko-KR" dirty="0" smtClean="0">
                <a:latin typeface="Consolas" panose="020B0609020204030204" pitchFamily="49" charset="0"/>
              </a:rPr>
              <a:t>    Toast.makeText(this, "Clicked.", </a:t>
            </a:r>
            <a:r>
              <a:rPr lang="en-US" altLang="ko-KR" dirty="0">
                <a:latin typeface="Consolas" panose="020B0609020204030204" pitchFamily="49" charset="0"/>
              </a:rPr>
              <a:t>Toast.LENGTH_LONG).show();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   });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42772" y="5020929"/>
            <a:ext cx="3666738" cy="585105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dirty="0" smtClean="0">
                <a:solidFill>
                  <a:schemeClr val="tx1"/>
                </a:solidFill>
              </a:rPr>
              <a:t>Using Java8 – Lambda expression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0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계속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– MainActivity.java: </a:t>
            </a:r>
            <a:r>
              <a:rPr lang="en-US" altLang="ko-KR" b="1" dirty="0" smtClean="0">
                <a:sym typeface="Wingdings" panose="05000000000000000000" pitchFamily="2" charset="2"/>
              </a:rPr>
              <a:t>Activity2.java </a:t>
            </a:r>
            <a:r>
              <a:rPr lang="ko-KR" altLang="en-US" dirty="0" smtClean="0">
                <a:sym typeface="Wingdings" panose="05000000000000000000" pitchFamily="2" charset="2"/>
              </a:rPr>
              <a:t>로부터 전달받은 인텐트를 처리하도록 코딩합니다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100" y="1617762"/>
            <a:ext cx="1136585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@</a:t>
            </a:r>
            <a:r>
              <a:rPr lang="en-US" altLang="ko-KR" sz="1600" dirty="0"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600" dirty="0" err="1">
                <a:latin typeface="Consolas" panose="020B0609020204030204" pitchFamily="49" charset="0"/>
              </a:rPr>
              <a:t>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(int requestCode, int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@</a:t>
            </a:r>
            <a:r>
              <a:rPr lang="en-US" altLang="ko-KR" sz="1600" dirty="0" err="1">
                <a:latin typeface="Consolas" panose="020B0609020204030204" pitchFamily="49" charset="0"/>
              </a:rPr>
              <a:t>Nullable</a:t>
            </a:r>
            <a:r>
              <a:rPr lang="en-US" altLang="ko-KR" sz="1600" dirty="0">
                <a:latin typeface="Consolas" panose="020B0609020204030204" pitchFamily="49" charset="0"/>
              </a:rPr>
              <a:t> Intent data)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super.onActivityResult</a:t>
            </a:r>
            <a:r>
              <a:rPr lang="en-US" altLang="ko-KR" sz="1600" dirty="0">
                <a:latin typeface="Consolas" panose="020B0609020204030204" pitchFamily="49" charset="0"/>
              </a:rPr>
              <a:t>(requestCode,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 (requestCode == REQUEST_CODE)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Toast.makeText(</a:t>
            </a:r>
            <a:r>
              <a:rPr lang="en-US" altLang="ko-KR" sz="16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600" dirty="0">
                <a:latin typeface="Consolas" panose="020B0609020204030204" pitchFamily="49" charset="0"/>
              </a:rPr>
              <a:t>(), "requestCode: 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    + requestCode + ",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: " + 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, Toast.LENGTH_LONG).show();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if (</a:t>
            </a:r>
            <a:r>
              <a:rPr lang="en-US" altLang="ko-KR" sz="1600" dirty="0" err="1">
                <a:latin typeface="Consolas" panose="020B0609020204030204" pitchFamily="49" charset="0"/>
              </a:rPr>
              <a:t>resultCode</a:t>
            </a:r>
            <a:r>
              <a:rPr lang="en-US" altLang="ko-KR" sz="1600" dirty="0">
                <a:latin typeface="Consolas" panose="020B0609020204030204" pitchFamily="49" charset="0"/>
              </a:rPr>
              <a:t> == RESULT_OK)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Bundle </a:t>
            </a:r>
            <a:r>
              <a:rPr lang="en-US" altLang="ko-KR" sz="1600" dirty="0" err="1">
                <a:latin typeface="Consolas" panose="020B0609020204030204" pitchFamily="49" charset="0"/>
              </a:rPr>
              <a:t>bundle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 err="1">
                <a:latin typeface="Consolas" panose="020B0609020204030204" pitchFamily="49" charset="0"/>
              </a:rPr>
              <a:t>.getExtras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BookData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600" dirty="0">
                <a:latin typeface="Consolas" panose="020B0609020204030204" pitchFamily="49" charset="0"/>
              </a:rPr>
              <a:t> =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bundle.getParcelable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(KEY_SERVICE);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textView2.setText("Received: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book.getTitle</a:t>
            </a:r>
            <a:r>
              <a:rPr lang="en-US" altLang="ko-KR" sz="1600" dirty="0">
                <a:latin typeface="Consolas" panose="020B0609020204030204" pitchFamily="49" charset="0"/>
              </a:rPr>
              <a:t>() + ", " + </a:t>
            </a:r>
            <a:r>
              <a:rPr lang="en-US" altLang="ko-KR" sz="1600" dirty="0" err="1">
                <a:latin typeface="Consolas" panose="020B0609020204030204" pitchFamily="49" charset="0"/>
              </a:rPr>
              <a:t>book.getPrice</a:t>
            </a:r>
            <a:r>
              <a:rPr lang="en-US" altLang="ko-KR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66088" y="2247374"/>
            <a:ext cx="3806576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Activity </a:t>
            </a:r>
            <a:r>
              <a:rPr lang="ko-KR" altLang="en-US" sz="1400" dirty="0" smtClean="0">
                <a:sym typeface="Wingdings" panose="05000000000000000000" pitchFamily="2" charset="2"/>
              </a:rPr>
              <a:t>에서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전달 받은 </a:t>
            </a:r>
            <a:r>
              <a:rPr lang="en-US" altLang="ko-KR" sz="1400" dirty="0" smtClean="0">
                <a:sym typeface="Wingdings" panose="05000000000000000000" pitchFamily="2" charset="2"/>
              </a:rPr>
              <a:t>Intent </a:t>
            </a:r>
            <a:r>
              <a:rPr lang="ko-KR" altLang="en-US" sz="1400" dirty="0" smtClean="0">
                <a:sym typeface="Wingdings" panose="05000000000000000000" pitchFamily="2" charset="2"/>
              </a:rPr>
              <a:t>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안에 </a:t>
            </a:r>
            <a:r>
              <a:rPr lang="en-US" altLang="ko-KR" sz="1400" dirty="0" smtClean="0">
                <a:sym typeface="Wingdings" panose="05000000000000000000" pitchFamily="2" charset="2"/>
              </a:rPr>
              <a:t>Bundle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로 되어 객체를 찾아야 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013763" y="1409762"/>
            <a:ext cx="224452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MainActivity.java: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21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결과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91" y="1430455"/>
            <a:ext cx="2834886" cy="5006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430455"/>
            <a:ext cx="2911708" cy="50236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318" y="1430455"/>
            <a:ext cx="2921089" cy="50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04-4: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플래그와 부가 데이터 사용하기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Challenge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부가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데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이터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Challenge:</a:t>
            </a:r>
          </a:p>
          <a:p>
            <a:pPr indent="-285750"/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현제 코드는 제목</a:t>
            </a:r>
            <a:r>
              <a:rPr lang="ko-KR" altLang="en-US" dirty="0" smtClean="0">
                <a:sym typeface="Wingdings" panose="05000000000000000000" pitchFamily="2" charset="2"/>
              </a:rPr>
              <a:t>은 사용자로부터 입력 받지만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가격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정가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1000</a:t>
            </a:r>
            <a:r>
              <a:rPr lang="ko-KR" altLang="en-US" dirty="0" smtClean="0">
                <a:sym typeface="Wingdings" panose="05000000000000000000" pitchFamily="2" charset="2"/>
              </a:rPr>
              <a:t>으로 고정되어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두 가지의 정보를 사용자로부터 제대로 입력을 받을 수 있도록 </a:t>
            </a:r>
            <a:r>
              <a:rPr lang="en-US" altLang="ko-KR" dirty="0" smtClean="0">
                <a:sym typeface="Wingdings" panose="05000000000000000000" pitchFamily="2" charset="2"/>
              </a:rPr>
              <a:t>EditText, TextView</a:t>
            </a:r>
            <a:r>
              <a:rPr lang="ko-KR" altLang="en-US" dirty="0" smtClean="0">
                <a:sym typeface="Wingdings" panose="05000000000000000000" pitchFamily="2" charset="2"/>
              </a:rPr>
              <a:t>들을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에서 모은 정보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책 제목과 가격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로 보냅니다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Activity2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ko-KR" altLang="en-US" dirty="0">
                <a:sym typeface="Wingdings" panose="05000000000000000000" pitchFamily="2" charset="2"/>
              </a:rPr>
              <a:t>책의 </a:t>
            </a:r>
            <a:r>
              <a:rPr lang="ko-KR" altLang="en-US" dirty="0" smtClean="0">
                <a:sym typeface="Wingdings" panose="05000000000000000000" pitchFamily="2" charset="2"/>
              </a:rPr>
              <a:t>상태를 </a:t>
            </a:r>
            <a:r>
              <a:rPr lang="en-US" altLang="ko-KR" dirty="0" smtClean="0">
                <a:sym typeface="Wingdings" panose="05000000000000000000" pitchFamily="2" charset="2"/>
              </a:rPr>
              <a:t>new</a:t>
            </a:r>
            <a:r>
              <a:rPr lang="en-US" altLang="ko-KR" dirty="0">
                <a:sym typeface="Wingdings" panose="05000000000000000000" pitchFamily="2" charset="2"/>
              </a:rPr>
              <a:t>, best, good, bad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radio button</a:t>
            </a:r>
            <a:r>
              <a:rPr lang="ko-KR" altLang="en-US" dirty="0">
                <a:sym typeface="Wingdings" panose="05000000000000000000" pitchFamily="2" charset="2"/>
              </a:rPr>
              <a:t> 으로 </a:t>
            </a:r>
            <a:r>
              <a:rPr lang="ko-KR" altLang="en-US" dirty="0" smtClean="0">
                <a:sym typeface="Wingdings" panose="05000000000000000000" pitchFamily="2" charset="2"/>
              </a:rPr>
              <a:t>표시하고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그에 따라 가격을 정하여 화면에 보여주고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정보를</a:t>
            </a:r>
            <a:r>
              <a:rPr lang="en-US" altLang="ko-KR" dirty="0" smtClean="0">
                <a:sym typeface="Wingdings" panose="05000000000000000000" pitchFamily="2" charset="2"/>
              </a:rPr>
              <a:t> MainActivity </a:t>
            </a:r>
            <a:r>
              <a:rPr lang="ko-KR" altLang="en-US" dirty="0" smtClean="0">
                <a:sym typeface="Wingdings" panose="05000000000000000000" pitchFamily="2" charset="2"/>
              </a:rPr>
              <a:t>보냅니다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는 반환된 값인 책의 상태와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가격을 각각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3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프로세스와 태스크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프로세스는 마치 하나의 상자와 같아서 다른 프로세스와 어떤 정보를 공유하기가 어렵습니다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따라서 하나의 프로세스에서 다른 프로세스의 화면을 띄우려면 시스템의 도움이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시스템에서 이런 액티비티의 각종 정보를 </a:t>
            </a:r>
            <a:r>
              <a:rPr lang="ko-KR" altLang="en-US" dirty="0" err="1" smtClean="0">
                <a:sym typeface="Wingdings" panose="05000000000000000000" pitchFamily="2" charset="2"/>
              </a:rPr>
              <a:t>저장해두기</a:t>
            </a:r>
            <a:r>
              <a:rPr lang="ko-KR" altLang="en-US" dirty="0" smtClean="0">
                <a:sym typeface="Wingdings" panose="05000000000000000000" pitchFamily="2" charset="2"/>
              </a:rPr>
              <a:t> 위해 </a:t>
            </a:r>
            <a:r>
              <a:rPr lang="ko-KR" altLang="en-US" dirty="0" err="1" smtClean="0">
                <a:sym typeface="Wingdings" panose="05000000000000000000" pitchFamily="2" charset="2"/>
              </a:rPr>
              <a:t>태스크라는</a:t>
            </a:r>
            <a:r>
              <a:rPr lang="ko-KR" altLang="en-US" dirty="0" smtClean="0">
                <a:sym typeface="Wingdings" panose="05000000000000000000" pitchFamily="2" charset="2"/>
              </a:rPr>
              <a:t> 것을 만들게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앱에서 전화 앱의 화면을 띄우지 않고 전화 앱을 따로 실행시키면 전화 앱의 태스크는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여러분의 앱의 태스크와 별도로 만들어지게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파일에 </a:t>
            </a:r>
            <a:r>
              <a:rPr lang="ko-KR" altLang="en-US" dirty="0" err="1" smtClean="0">
                <a:sym typeface="Wingdings" panose="05000000000000000000" pitchFamily="2" charset="2"/>
              </a:rPr>
              <a:t>액티비티를</a:t>
            </a:r>
            <a:r>
              <a:rPr lang="ko-KR" altLang="en-US" dirty="0" smtClean="0">
                <a:sym typeface="Wingdings" panose="05000000000000000000" pitchFamily="2" charset="2"/>
              </a:rPr>
              <a:t> 등록할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필요에 따라 태스크도 함께 직접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태스크를 설정하는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새로운 </a:t>
            </a:r>
            <a:r>
              <a:rPr lang="en-US" altLang="ko-KR" dirty="0" smtClean="0">
                <a:sym typeface="Wingdings" panose="05000000000000000000" pitchFamily="2" charset="2"/>
              </a:rPr>
              <a:t>Hu049Task</a:t>
            </a:r>
            <a:r>
              <a:rPr lang="ko-KR" altLang="en-US" dirty="0" smtClean="0">
                <a:sym typeface="Wingdings" panose="05000000000000000000" pitchFamily="2" charset="2"/>
              </a:rPr>
              <a:t> 프로젝트를 만들며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task</a:t>
            </a:r>
            <a:r>
              <a:rPr lang="ko-KR" altLang="en-US" dirty="0" smtClean="0">
                <a:sym typeface="Wingdings" panose="05000000000000000000" pitchFamily="2" charset="2"/>
              </a:rPr>
              <a:t>로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"Hello World" </a:t>
            </a:r>
            <a:r>
              <a:rPr lang="ko-KR" altLang="en-US" dirty="0" smtClean="0">
                <a:sym typeface="Wingdings" panose="05000000000000000000" pitchFamily="2" charset="2"/>
              </a:rPr>
              <a:t>텍스트뷰</a:t>
            </a:r>
            <a:r>
              <a:rPr lang="en-US" altLang="ko-KR" dirty="0" smtClean="0">
                <a:sym typeface="Wingdings" panose="05000000000000000000" pitchFamily="2" charset="2"/>
              </a:rPr>
              <a:t>(id=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첫 번째 화면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으로 바꾸고 크기는 </a:t>
            </a:r>
            <a:r>
              <a:rPr lang="en-US" altLang="ko-KR" dirty="0" smtClean="0">
                <a:sym typeface="Wingdings" panose="05000000000000000000" pitchFamily="2" charset="2"/>
              </a:rPr>
              <a:t>24sp 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첫 번째 화면</a:t>
            </a:r>
            <a:r>
              <a:rPr lang="en-US" altLang="ko-KR" dirty="0" smtClean="0">
                <a:sym typeface="Wingdings" panose="05000000000000000000" pitchFamily="2" charset="2"/>
              </a:rPr>
              <a:t>" </a:t>
            </a:r>
            <a:r>
              <a:rPr lang="ko-KR" altLang="en-US" dirty="0" smtClean="0">
                <a:sym typeface="Wingdings" panose="05000000000000000000" pitchFamily="2" charset="2"/>
              </a:rPr>
              <a:t>텍스트뷰 위에 또 다른 텍스트 뷰</a:t>
            </a:r>
            <a:r>
              <a:rPr lang="en-US" altLang="ko-KR" dirty="0" smtClean="0">
                <a:sym typeface="Wingdings" panose="05000000000000000000" pitchFamily="2" charset="2"/>
              </a:rPr>
              <a:t>(id=textView2)</a:t>
            </a:r>
            <a:r>
              <a:rPr lang="ko-KR" altLang="en-US" dirty="0" smtClean="0">
                <a:sym typeface="Wingdings" panose="05000000000000000000" pitchFamily="2" charset="2"/>
              </a:rPr>
              <a:t>를 추가하여 현재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시작한 시간을 기록합니다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sym typeface="Wingdings" panose="05000000000000000000" pitchFamily="2" charset="2"/>
              </a:rPr>
              <a:t>textSize</a:t>
            </a:r>
            <a:r>
              <a:rPr lang="en-US" altLang="ko-KR" dirty="0">
                <a:sym typeface="Wingdings" panose="05000000000000000000" pitchFamily="2" charset="2"/>
              </a:rPr>
              <a:t>=24sp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textAlignment</a:t>
            </a:r>
            <a:r>
              <a:rPr lang="en-US" altLang="ko-KR" dirty="0">
                <a:sym typeface="Wingdings" panose="05000000000000000000" pitchFamily="2" charset="2"/>
              </a:rPr>
              <a:t>=center</a:t>
            </a:r>
            <a:r>
              <a:rPr lang="ko-KR" altLang="en-US" dirty="0">
                <a:sym typeface="Wingdings" panose="05000000000000000000" pitchFamily="2" charset="2"/>
              </a:rPr>
              <a:t>로 설정합니다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>
                <a:sym typeface="Wingdings" panose="05000000000000000000" pitchFamily="2" charset="2"/>
              </a:rPr>
              <a:t>첫 번째 화면</a:t>
            </a:r>
            <a:r>
              <a:rPr lang="en-US" altLang="ko-KR" dirty="0">
                <a:sym typeface="Wingdings" panose="05000000000000000000" pitchFamily="2" charset="2"/>
              </a:rPr>
              <a:t>" </a:t>
            </a:r>
            <a:r>
              <a:rPr lang="ko-KR" altLang="en-US" dirty="0">
                <a:sym typeface="Wingdings" panose="05000000000000000000" pitchFamily="2" charset="2"/>
              </a:rPr>
              <a:t>텍스트뷰 </a:t>
            </a:r>
            <a:r>
              <a:rPr lang="ko-KR" altLang="en-US" dirty="0" smtClean="0">
                <a:sym typeface="Wingdings" panose="05000000000000000000" pitchFamily="2" charset="2"/>
              </a:rPr>
              <a:t>아래에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나 자신 띄우기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id=button,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=24sp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textAlignment</a:t>
            </a:r>
            <a:r>
              <a:rPr lang="en-US" altLang="ko-KR" dirty="0" smtClean="0">
                <a:sym typeface="Wingdings" panose="05000000000000000000" pitchFamily="2" charset="2"/>
              </a:rPr>
              <a:t>=center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913362"/>
            <a:ext cx="5616624" cy="16558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661" y="3284984"/>
            <a:ext cx="1839733" cy="32102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1" y="4739690"/>
            <a:ext cx="2999857" cy="17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1: 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태스크를 설정하는 실습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를 시작하면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 시간을 </a:t>
            </a:r>
            <a:r>
              <a:rPr lang="en-US" altLang="ko-KR" dirty="0" smtClean="0">
                <a:sym typeface="Wingdings" panose="05000000000000000000" pitchFamily="2" charset="2"/>
              </a:rPr>
              <a:t>TextView2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HH:MM:SS </a:t>
            </a:r>
            <a:r>
              <a:rPr lang="ko-KR" altLang="en-US" dirty="0" smtClean="0">
                <a:sym typeface="Wingdings" panose="05000000000000000000" pitchFamily="2" charset="2"/>
              </a:rPr>
              <a:t>형식으로 나타냅니다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파일에는 버튼을 눌렀을 때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인텐트를</a:t>
            </a:r>
            <a:r>
              <a:rPr lang="ko-KR" altLang="en-US" dirty="0" smtClean="0">
                <a:sym typeface="Wingdings" panose="05000000000000000000" pitchFamily="2" charset="2"/>
              </a:rPr>
              <a:t> 사용해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화면을 띄웁니다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3100" y="2124139"/>
            <a:ext cx="11365852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 textView2 = findViewById(R.id.textView2);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DateFormat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dateFormat</a:t>
            </a:r>
            <a:r>
              <a:rPr lang="en-US" altLang="ko-KR" sz="1400" dirty="0">
                <a:latin typeface="Consolas" panose="020B0609020204030204" pitchFamily="49" charset="0"/>
              </a:rPr>
              <a:t> = new SimpleDateFormat("</a:t>
            </a:r>
            <a:r>
              <a:rPr lang="en-US" altLang="ko-KR" sz="1400" dirty="0" err="1">
                <a:latin typeface="Consolas" panose="020B0609020204030204" pitchFamily="49" charset="0"/>
              </a:rPr>
              <a:t>yyyy</a:t>
            </a:r>
            <a:r>
              <a:rPr lang="en-US" altLang="ko-KR" sz="1400" dirty="0">
                <a:latin typeface="Consolas" panose="020B0609020204030204" pitchFamily="49" charset="0"/>
              </a:rPr>
              <a:t>/MM/</a:t>
            </a:r>
            <a:r>
              <a:rPr lang="en-US" altLang="ko-KR" sz="1400" dirty="0" err="1">
                <a:latin typeface="Consolas" panose="020B0609020204030204" pitchFamily="49" charset="0"/>
              </a:rPr>
              <a:t>dd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HH:mm:ss</a:t>
            </a:r>
            <a:r>
              <a:rPr lang="en-US" altLang="ko-KR" sz="14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textView2.setText(</a:t>
            </a:r>
            <a:r>
              <a:rPr lang="en-US" altLang="ko-KR" sz="1400" dirty="0" err="1">
                <a:latin typeface="Consolas" panose="020B0609020204030204" pitchFamily="49" charset="0"/>
              </a:rPr>
              <a:t>dateFormat.format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Calendar.getInstance</a:t>
            </a:r>
            <a:r>
              <a:rPr lang="en-US" altLang="ko-KR" sz="1400" dirty="0">
                <a:latin typeface="Consolas" panose="020B0609020204030204" pitchFamily="49" charset="0"/>
              </a:rPr>
              <a:t>().</a:t>
            </a:r>
            <a:r>
              <a:rPr lang="en-US" altLang="ko-KR" sz="1400" dirty="0" err="1">
                <a:latin typeface="Consolas" panose="020B0609020204030204" pitchFamily="49" charset="0"/>
              </a:rPr>
              <a:t>getTime</a:t>
            </a:r>
            <a:r>
              <a:rPr lang="en-US" altLang="ko-KR" sz="1400" dirty="0">
                <a:latin typeface="Consolas" panose="020B0609020204030204" pitchFamily="49" charset="0"/>
              </a:rPr>
              <a:t>()));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</a:t>
            </a:r>
            <a:r>
              <a:rPr lang="en-US" altLang="ko-KR" sz="1400" dirty="0" err="1">
                <a:latin typeface="Consolas" panose="020B0609020204030204" pitchFamily="49" charset="0"/>
              </a:rPr>
              <a:t>button</a:t>
            </a:r>
            <a:r>
              <a:rPr lang="en-US" altLang="ko-KR" sz="1400" dirty="0">
                <a:latin typeface="Consolas" panose="020B0609020204030204" pitchFamily="49" charset="0"/>
              </a:rPr>
              <a:t> = findViewById(</a:t>
            </a:r>
            <a:r>
              <a:rPr lang="en-US" altLang="ko-KR" sz="1400" dirty="0" err="1">
                <a:latin typeface="Consolas" panose="020B0609020204030204" pitchFamily="49" charset="0"/>
              </a:rPr>
              <a:t>R.id.button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button.setOnClickListener</a:t>
            </a:r>
            <a:r>
              <a:rPr lang="en-US" altLang="ko-KR" sz="14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Intent </a:t>
            </a:r>
            <a:r>
              <a:rPr lang="en-US" altLang="ko-KR" sz="1400" dirty="0" err="1">
                <a:latin typeface="Consolas" panose="020B0609020204030204" pitchFamily="49" charset="0"/>
              </a:rPr>
              <a:t>intent</a:t>
            </a:r>
            <a:r>
              <a:rPr lang="en-US" altLang="ko-KR" sz="1400" dirty="0">
                <a:latin typeface="Consolas" panose="020B0609020204030204" pitchFamily="49" charset="0"/>
              </a:rPr>
              <a:t> = new Intent(</a:t>
            </a:r>
            <a:r>
              <a:rPr lang="en-US" altLang="ko-KR" sz="1400" dirty="0" err="1">
                <a:latin typeface="Consolas" panose="020B0609020204030204" pitchFamily="49" charset="0"/>
              </a:rPr>
              <a:t>getApplicationContext</a:t>
            </a:r>
            <a:r>
              <a:rPr lang="en-US" altLang="ko-KR" sz="1400" dirty="0">
                <a:latin typeface="Consolas" panose="020B0609020204030204" pitchFamily="49" charset="0"/>
              </a:rPr>
              <a:t>(),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MainActivity.class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startActivity</a:t>
            </a:r>
            <a:r>
              <a:rPr lang="en-US" altLang="ko-KR" sz="1400" dirty="0">
                <a:latin typeface="Consolas" panose="020B0609020204030204" pitchFamily="49" charset="0"/>
              </a:rPr>
              <a:t>(intent);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});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78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버튼을 클릭할 때마다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시작 시간이 다른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새로운 첫 </a:t>
            </a:r>
            <a:r>
              <a:rPr lang="ko-KR" altLang="en-US" dirty="0">
                <a:sym typeface="Wingdings" panose="05000000000000000000" pitchFamily="2" charset="2"/>
              </a:rPr>
              <a:t>화면이 반복해서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버튼을 클릭했을 때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메소드가</a:t>
            </a:r>
            <a:r>
              <a:rPr lang="ko-KR" altLang="en-US" dirty="0" smtClean="0">
                <a:sym typeface="Wingdings" panose="05000000000000000000" pitchFamily="2" charset="2"/>
              </a:rPr>
              <a:t> 호출된다는 점과 화면을 띄울 때는 </a:t>
            </a:r>
            <a:r>
              <a:rPr lang="en-US" altLang="ko-KR" dirty="0" smtClean="0">
                <a:sym typeface="Wingdings" panose="05000000000000000000" pitchFamily="2" charset="2"/>
              </a:rPr>
              <a:t>Intent</a:t>
            </a:r>
            <a:r>
              <a:rPr lang="ko-KR" altLang="en-US" dirty="0" smtClean="0">
                <a:sym typeface="Wingdings" panose="05000000000000000000" pitchFamily="2" charset="2"/>
              </a:rPr>
              <a:t>객체와 </a:t>
            </a:r>
            <a:r>
              <a:rPr lang="en-US" altLang="ko-KR" dirty="0" err="1" smtClean="0">
                <a:sym typeface="Wingdings" panose="05000000000000000000" pitchFamily="2" charset="2"/>
              </a:rPr>
              <a:t>startActivity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사용한다는 점을 기억하십시오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시스템 </a:t>
            </a:r>
            <a:r>
              <a:rPr lang="en-US" altLang="ko-KR" dirty="0">
                <a:sym typeface="Wingdings" panose="05000000000000000000" pitchFamily="2" charset="2"/>
              </a:rPr>
              <a:t>[Back]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누르면 여러 화면이 중첩되어 떠 있다는 것을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태스크는 새로운 화면을 차례대로 스택에 넣어서 관리한다는 것을 알게 하는 실습이었습니다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8" y="3356992"/>
            <a:ext cx="1698586" cy="2985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05" y="3356992"/>
            <a:ext cx="1722566" cy="29853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3356992"/>
            <a:ext cx="1711702" cy="29853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652" y="3356992"/>
            <a:ext cx="1722566" cy="29853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807" y="3356992"/>
            <a:ext cx="1698586" cy="2985394"/>
          </a:xfrm>
          <a:prstGeom prst="rect">
            <a:avLst/>
          </a:prstGeom>
        </p:spPr>
      </p:pic>
      <p:sp>
        <p:nvSpPr>
          <p:cNvPr id="11" name="순서도: 추출 10"/>
          <p:cNvSpPr/>
          <p:nvPr/>
        </p:nvSpPr>
        <p:spPr>
          <a:xfrm rot="15999692">
            <a:off x="9155133" y="5943927"/>
            <a:ext cx="416617" cy="36004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추출 11"/>
          <p:cNvSpPr/>
          <p:nvPr/>
        </p:nvSpPr>
        <p:spPr>
          <a:xfrm rot="15999692">
            <a:off x="6506049" y="5943929"/>
            <a:ext cx="416617" cy="36004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234746" y="537333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[Back]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971472" y="530807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[Back]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09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04-5: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태스크 관리 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Task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Stack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쌓지 않고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(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singleTop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으로 만들 수도 있습니다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en-US" altLang="ko-KR" dirty="0" smtClean="0">
                <a:sym typeface="Wingdings" panose="05000000000000000000" pitchFamily="2" charset="2"/>
              </a:rPr>
              <a:t>/app/manifests </a:t>
            </a:r>
            <a:r>
              <a:rPr lang="ko-KR" altLang="en-US" dirty="0" smtClean="0">
                <a:sym typeface="Wingdings" panose="05000000000000000000" pitchFamily="2" charset="2"/>
              </a:rPr>
              <a:t>폴더 안에 있는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&lt;activity&gt; </a:t>
            </a:r>
            <a:r>
              <a:rPr lang="ko-KR" altLang="en-US" dirty="0" smtClean="0">
                <a:sym typeface="Wingdings" panose="05000000000000000000" pitchFamily="2" charset="2"/>
              </a:rPr>
              <a:t>태그 안에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launchMode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값을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singleTop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설정하면 태스크의 가장 위쪽에 있는 액티비티는 더 이상 새로 만들지 않게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앞에서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인텐트</a:t>
            </a:r>
            <a:r>
              <a:rPr lang="ko-KR" altLang="en-US" dirty="0" smtClean="0">
                <a:sym typeface="Wingdings" panose="05000000000000000000" pitchFamily="2" charset="2"/>
              </a:rPr>
              <a:t> 플래그를 설정할 때 </a:t>
            </a:r>
            <a:r>
              <a:rPr lang="en-US" altLang="ko-KR" b="1" dirty="0" smtClean="0">
                <a:sym typeface="Wingdings" panose="05000000000000000000" pitchFamily="2" charset="2"/>
              </a:rPr>
              <a:t>FLAG_ACTIVITY_SINGLE_TOP </a:t>
            </a:r>
            <a:r>
              <a:rPr lang="ko-KR" altLang="en-US" dirty="0" smtClean="0">
                <a:sym typeface="Wingdings" panose="05000000000000000000" pitchFamily="2" charset="2"/>
              </a:rPr>
              <a:t>으로 설정했던 것과 같은 효과를 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태스크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2: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앱을 실행하고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버튼을 여러 번 누른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시스템 </a:t>
            </a:r>
            <a:r>
              <a:rPr lang="en-US" altLang="ko-KR" dirty="0">
                <a:sym typeface="Wingdings" panose="05000000000000000000" pitchFamily="2" charset="2"/>
              </a:rPr>
              <a:t>[Back] </a:t>
            </a:r>
            <a:r>
              <a:rPr lang="ko-KR" altLang="en-US" dirty="0">
                <a:sym typeface="Wingdings" panose="05000000000000000000" pitchFamily="2" charset="2"/>
              </a:rPr>
              <a:t>버튼을 누릅니다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[Back]</a:t>
            </a:r>
            <a:r>
              <a:rPr lang="ko-KR" altLang="en-US" dirty="0">
                <a:sym typeface="Wingdings" panose="05000000000000000000" pitchFamily="2" charset="2"/>
              </a:rPr>
              <a:t>을 한번만 해도 앱의 화면이 사라지고 종료하는 것을 볼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결국 </a:t>
            </a:r>
            <a:r>
              <a:rPr lang="en-US" altLang="ko-KR" dirty="0">
                <a:sym typeface="Wingdings" panose="05000000000000000000" pitchFamily="2" charset="2"/>
              </a:rPr>
              <a:t>MainActivity </a:t>
            </a:r>
            <a:r>
              <a:rPr lang="ko-KR" altLang="en-US" dirty="0">
                <a:sym typeface="Wingdings" panose="05000000000000000000" pitchFamily="2" charset="2"/>
              </a:rPr>
              <a:t>화면은 한 번만 생성됩니다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>
                <a:sym typeface="Wingdings" panose="05000000000000000000" pitchFamily="2" charset="2"/>
              </a:rPr>
              <a:t>이 경우</a:t>
            </a:r>
            <a:r>
              <a:rPr lang="en-US" altLang="ko-KR" dirty="0">
                <a:sym typeface="Wingdings" panose="05000000000000000000" pitchFamily="2" charset="2"/>
              </a:rPr>
              <a:t>, MainActivity </a:t>
            </a:r>
            <a:r>
              <a:rPr lang="ko-KR" altLang="en-US" dirty="0">
                <a:sym typeface="Wingdings" panose="05000000000000000000" pitchFamily="2" charset="2"/>
              </a:rPr>
              <a:t>쪽으로 전달되는 </a:t>
            </a:r>
            <a:r>
              <a:rPr lang="ko-KR" altLang="en-US" dirty="0" err="1">
                <a:sym typeface="Wingdings" panose="05000000000000000000" pitchFamily="2" charset="2"/>
              </a:rPr>
              <a:t>인텐트는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onNewIntent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>
                <a:sym typeface="Wingdings" panose="05000000000000000000" pitchFamily="2" charset="2"/>
              </a:rPr>
              <a:t>메소드로</a:t>
            </a:r>
            <a:r>
              <a:rPr lang="ko-KR" altLang="en-US" dirty="0">
                <a:sym typeface="Wingdings" panose="05000000000000000000" pitchFamily="2" charset="2"/>
              </a:rPr>
              <a:t> 전달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받아야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3100" y="2564904"/>
            <a:ext cx="1136585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&lt;</a:t>
            </a:r>
            <a:r>
              <a:rPr lang="en-US" altLang="ko-KR" sz="1600" dirty="0">
                <a:latin typeface="Consolas" panose="020B0609020204030204" pitchFamily="49" charset="0"/>
              </a:rPr>
              <a:t>activity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=".MainActivity" 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android:launchMode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singleTop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&lt;action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android.intent.action.MAIN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&lt;category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android:name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android.intent.category.LAUNCHER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&lt;/intent-filter&gt;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&lt;/activity&gt;</a:t>
            </a:r>
          </a:p>
        </p:txBody>
      </p:sp>
    </p:spTree>
    <p:extLst>
      <p:ext uri="{BB962C8B-B14F-4D97-AF65-F5344CB8AC3E}">
        <p14:creationId xmlns:p14="http://schemas.microsoft.com/office/powerpoint/2010/main" val="238887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수명주기와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액티비티 수명주기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앱이 실행되는 도중에 전화가 오면 단말의 통화 앱이 화면에 나타나기 때문에 여러분의 앱 화면은 다른 화면 뒤로 들어가 중지될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이와 같이 액티비티는 처음 실행될 때 메모리에 만들어지는 과정부터 시작해서 실행과 중지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그리고 메모리에서 해제되는 여러 과정의 상태를 시스템이 모두 관리하며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각각의 상태에서 해당하는 메시지를 자동으로 호출합니다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액티비티에 기본으로 만들어져 있는 </a:t>
            </a:r>
            <a:r>
              <a:rPr lang="en-US" altLang="ko-KR" dirty="0" smtClean="0">
                <a:sym typeface="Wingdings" panose="05000000000000000000" pitchFamily="2" charset="2"/>
              </a:rPr>
              <a:t>onCreate()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메소드는</a:t>
            </a:r>
            <a:r>
              <a:rPr lang="ko-KR" altLang="en-US" dirty="0" smtClean="0">
                <a:sym typeface="Wingdings" panose="05000000000000000000" pitchFamily="2" charset="2"/>
              </a:rPr>
              <a:t> 액티비티가 만들어질 때 시스템이 자동으로 호출하는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대표적인 액티비티 상태는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indent="-285750"/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41362"/>
              </p:ext>
            </p:extLst>
          </p:nvPr>
        </p:nvGraphicFramePr>
        <p:xfrm>
          <a:off x="839416" y="3601824"/>
          <a:ext cx="10861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415">
                  <a:extLst>
                    <a:ext uri="{9D8B030D-6E8A-4147-A177-3AD203B41FA5}">
                      <a16:colId xmlns:a16="http://schemas.microsoft.com/office/drawing/2014/main" val="4190859709"/>
                    </a:ext>
                  </a:extLst>
                </a:gridCol>
                <a:gridCol w="8439381">
                  <a:extLst>
                    <a:ext uri="{9D8B030D-6E8A-4147-A177-3AD203B41FA5}">
                      <a16:colId xmlns:a16="http://schemas.microsoft.com/office/drawing/2014/main" val="149242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3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실행</a:t>
                      </a:r>
                      <a:r>
                        <a:rPr lang="en-US" altLang="ko-KR" dirty="0" smtClean="0"/>
                        <a:t>(Running)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 상에 액티비티가 보이면서 실행되어 있는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17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일시 정지</a:t>
                      </a:r>
                      <a:r>
                        <a:rPr lang="en-US" altLang="ko-KR" dirty="0" smtClean="0"/>
                        <a:t>(Paused)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사용자에게 보이지만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다른 액티비티가 위에 있어 포커스를 받지 못한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3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중지</a:t>
                      </a:r>
                      <a:r>
                        <a:rPr lang="en-US" altLang="ko-KR" dirty="0" smtClean="0"/>
                        <a:t>(Stopped)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다른 액티비티에 의해 완전히 가려져 보이지 않는 상태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04-6: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티비티의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수명주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SharedPreferences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이해하기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액티비티의 상태 정보가 변화하는 것을 액티비티의 수명주기 </a:t>
            </a:r>
            <a:r>
              <a:rPr lang="en-US" altLang="ko-KR" dirty="0" smtClean="0">
                <a:sym typeface="Wingdings" panose="05000000000000000000" pitchFamily="2" charset="2"/>
              </a:rPr>
              <a:t>life cycle</a:t>
            </a:r>
            <a:r>
              <a:rPr lang="ko-KR" altLang="en-US" dirty="0" smtClean="0">
                <a:sym typeface="Wingdings" panose="05000000000000000000" pitchFamily="2" charset="2"/>
              </a:rPr>
              <a:t>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다음과 도식화 </a:t>
            </a:r>
            <a:r>
              <a:rPr lang="ko-KR" altLang="en-US" dirty="0" smtClean="0">
                <a:sym typeface="Wingdings" panose="05000000000000000000" pitchFamily="2" charset="2"/>
              </a:rPr>
              <a:t>해볼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indent="-285750"/>
            <a:endParaRPr lang="en-US" altLang="ko-KR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27682" y="1527978"/>
            <a:ext cx="5845359" cy="4968552"/>
            <a:chOff x="627682" y="1527978"/>
            <a:chExt cx="5845359" cy="496855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766309" y="152797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새로운 액티비티</a:t>
              </a:r>
              <a:endParaRPr lang="ko-KR" altLang="en-US" sz="160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766309" y="2823668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실행</a:t>
              </a:r>
              <a:endParaRPr lang="ko-KR" altLang="en-US" sz="1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766309" y="3855934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일시정지</a:t>
              </a:r>
              <a:endParaRPr lang="ko-KR" altLang="en-US" sz="1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66309" y="4888200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중지</a:t>
              </a:r>
              <a:endParaRPr lang="ko-KR" altLang="en-US" sz="1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66309" y="5920466"/>
              <a:ext cx="1894501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소멸</a:t>
              </a:r>
              <a:endParaRPr lang="ko-KR" altLang="en-US" sz="1600" dirty="0"/>
            </a:p>
          </p:txBody>
        </p:sp>
        <p:cxnSp>
          <p:nvCxnSpPr>
            <p:cNvPr id="12" name="직선 화살표 연결선 11"/>
            <p:cNvCxnSpPr>
              <a:stCxn id="6" idx="2"/>
              <a:endCxn id="7" idx="0"/>
            </p:cNvCxnSpPr>
            <p:nvPr/>
          </p:nvCxnSpPr>
          <p:spPr>
            <a:xfrm>
              <a:off x="3713560" y="2104042"/>
              <a:ext cx="0" cy="719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8" idx="2"/>
              <a:endCxn id="9" idx="0"/>
            </p:cNvCxnSpPr>
            <p:nvPr/>
          </p:nvCxnSpPr>
          <p:spPr>
            <a:xfrm>
              <a:off x="3713560" y="4431998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2"/>
              <a:endCxn id="10" idx="0"/>
            </p:cNvCxnSpPr>
            <p:nvPr/>
          </p:nvCxnSpPr>
          <p:spPr>
            <a:xfrm>
              <a:off x="3713560" y="546426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4079776" y="3433124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3382823" y="3399732"/>
              <a:ext cx="0" cy="45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9" idx="1"/>
              <a:endCxn id="7" idx="1"/>
            </p:cNvCxnSpPr>
            <p:nvPr/>
          </p:nvCxnSpPr>
          <p:spPr>
            <a:xfrm rot="10800000">
              <a:off x="2766309" y="3111700"/>
              <a:ext cx="12700" cy="2064532"/>
            </a:xfrm>
            <a:prstGeom prst="bentConnector3">
              <a:avLst>
                <a:gd name="adj1" fmla="val 147205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4743080" y="208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smtClean="0">
                  <a:sym typeface="Wingdings" panose="05000000000000000000" pitchFamily="2" charset="2"/>
                </a:rPr>
                <a:t>onCreate()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7682" y="4244600"/>
              <a:ext cx="172996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onStart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 err="1" smtClean="0">
                  <a:sym typeface="Wingdings" panose="05000000000000000000" pitchFamily="2" charset="2"/>
                </a:rPr>
                <a:t>onResume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()</a:t>
              </a:r>
              <a:endParaRPr lang="ko-KR" altLang="en-US" sz="16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223793" y="3433124"/>
              <a:ext cx="11945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onPause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99111" y="3433124"/>
              <a:ext cx="13837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onResume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223793" y="4470266"/>
              <a:ext cx="10406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onStop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223792" y="5478617"/>
              <a:ext cx="13372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600" dirty="0" err="1" smtClean="0"/>
                <a:t>onDestroy</a:t>
              </a:r>
              <a:r>
                <a:rPr lang="en-US" altLang="ko-KR" sz="1600" dirty="0" smtClean="0"/>
                <a:t>()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47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22913</TotalTime>
  <Words>12729</Words>
  <Application>Microsoft Office PowerPoint</Application>
  <PresentationFormat>와이드스크린</PresentationFormat>
  <Paragraphs>1820</Paragraphs>
  <Slides>118</Slides>
  <Notes>1</Notes>
  <HiddenSlides>8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31" baseType="lpstr">
      <vt:lpstr>16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How to rename or copy Android Studio project</vt:lpstr>
      <vt:lpstr>04 여러 화면 간 전환하기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04-1: 레이아웃 인플레이션 이해하기: Inflater 실습하기 </vt:lpstr>
      <vt:lpstr>04-2: 여러 화면 만들고 화면 간 전환하기</vt:lpstr>
      <vt:lpstr>04-2: 여러 화면 만들고 화면 간 전환하기: Activity 단계별 실습</vt:lpstr>
      <vt:lpstr>04-2: 여러 화면 만들고 화면 간 전환하기: Activity 단계별 실습을 완성한 결과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</vt:lpstr>
      <vt:lpstr>04-2: 여러 화면 만들고 화면 간 전환하기: Activity 실습 1 단계 결과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</vt:lpstr>
      <vt:lpstr>04-2: 여러 화면 만들고 화면 간 전환하기: Activity 실습 2 단계 결과</vt:lpstr>
      <vt:lpstr>04-2: 여러 화면 만들고 화면 간 전환하기: Activity 실습 3 단계</vt:lpstr>
      <vt:lpstr>04-2: 여러 화면 만들고 화면 간 전환하기: Activity 실습 3 단계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</vt:lpstr>
      <vt:lpstr>04-2: 여러 화면 만들고 화면 간 전환하기: Activity 실습 3 단계 완성한 결과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</vt:lpstr>
      <vt:lpstr>04-2: 여러 화면 만들고 화면 간 전환하기: Activity 실습 4 단계 완성한 결과</vt:lpstr>
      <vt:lpstr>04-2: 여러 화면 만들고 화면 간 전환하기: Activity 실습 - Using styles.xml</vt:lpstr>
      <vt:lpstr>04-2: 여러 화면 만들고 화면 간 전환하기: Activity 실습 - Using styles.xml</vt:lpstr>
      <vt:lpstr>04-2: 여러 화면 만들고 화면 간 전환하기: Activity 실습 - Using styles.xml</vt:lpstr>
      <vt:lpstr>04-3: 인텐트 살펴보기 </vt:lpstr>
      <vt:lpstr>04-3: 인텐트 살펴보기 </vt:lpstr>
      <vt:lpstr>04-3: 인텐트 살펴보기 </vt:lpstr>
      <vt:lpstr>04-3: 인텐트 살펴보기 </vt:lpstr>
      <vt:lpstr>04-3: 인텐트 살펴보기 – 인텐트 실습 1 </vt:lpstr>
      <vt:lpstr>04-3: 인텐트 살펴보기 – 인텐트 실습 1 </vt:lpstr>
      <vt:lpstr>04-3: 인텐트 살펴보기 – 인텐트 실습 1 </vt:lpstr>
      <vt:lpstr>04-3: 인텐트 살펴보기 – 인텐트 실습 2 </vt:lpstr>
      <vt:lpstr>04-3: 인텐트 살펴보기 – 인텐트 실습 2 </vt:lpstr>
      <vt:lpstr>04-3: 인텐트 살펴보기 – 인텐트 실습 2 </vt:lpstr>
      <vt:lpstr>04-3: 인텐트 살펴보기 – 인텐트 실습 2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</vt:lpstr>
      <vt:lpstr>04-4: 플래그와 부가 데이터 사용하기 - Challenge 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04-5: 태스크 관리 이해하기</vt:lpstr>
      <vt:lpstr>04-6: 액티비티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액티비티의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04-6: 액티비티 수명주기와 SharedPreferences 이해하기</vt:lpstr>
      <vt:lpstr>Joy04DMActivity</vt:lpstr>
      <vt:lpstr>Joy041Activity</vt:lpstr>
      <vt:lpstr>Joy041Activity</vt:lpstr>
      <vt:lpstr>Joy041Activity</vt:lpstr>
      <vt:lpstr>Joy041Activity</vt:lpstr>
      <vt:lpstr>Joy041Activity - Challenge</vt:lpstr>
      <vt:lpstr>Joy041Activity - Challenge One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1284</cp:revision>
  <dcterms:created xsi:type="dcterms:W3CDTF">2014-02-12T09:15:05Z</dcterms:created>
  <dcterms:modified xsi:type="dcterms:W3CDTF">2020-07-23T04:13:31Z</dcterms:modified>
</cp:coreProperties>
</file>